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47" r:id="rId2"/>
    <p:sldId id="320" r:id="rId3"/>
    <p:sldId id="337" r:id="rId4"/>
    <p:sldId id="278" r:id="rId5"/>
    <p:sldId id="342" r:id="rId6"/>
    <p:sldId id="282" r:id="rId7"/>
    <p:sldId id="283" r:id="rId8"/>
    <p:sldId id="346" r:id="rId9"/>
    <p:sldId id="334" r:id="rId10"/>
    <p:sldId id="289" r:id="rId11"/>
  </p:sldIdLst>
  <p:sldSz cx="13423900" cy="7562850"/>
  <p:notesSz cx="9928225"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2">
          <p15:clr>
            <a:srgbClr val="A4A3A4"/>
          </p15:clr>
        </p15:guide>
        <p15:guide id="2" pos="531">
          <p15:clr>
            <a:srgbClr val="A4A3A4"/>
          </p15:clr>
        </p15:guide>
        <p15:guide id="3" pos="4523">
          <p15:clr>
            <a:srgbClr val="A4A3A4"/>
          </p15:clr>
        </p15:guide>
      </p15:sldGuideLst>
    </p:ext>
    <p:ext uri="{2D200454-40CA-4A62-9FC3-DE9A4176ACB9}">
      <p15:notesGuideLst xmlns:p15="http://schemas.microsoft.com/office/powerpoint/2012/main">
        <p15:guide id="1" orient="horz" pos="2382">
          <p15:clr>
            <a:srgbClr val="A4A3A4"/>
          </p15:clr>
        </p15:guide>
        <p15:guide id="2" pos="4228">
          <p15:clr>
            <a:srgbClr val="A4A3A4"/>
          </p15:clr>
        </p15:guide>
        <p15:guide id="3" orient="horz" pos="2141">
          <p15:clr>
            <a:srgbClr val="A4A3A4"/>
          </p15:clr>
        </p15:guide>
        <p15:guide id="4"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7C"/>
    <a:srgbClr val="2C77BD"/>
    <a:srgbClr val="ECEEEB"/>
    <a:srgbClr val="DCDDDE"/>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98401" autoAdjust="0"/>
  </p:normalViewPr>
  <p:slideViewPr>
    <p:cSldViewPr>
      <p:cViewPr varScale="1">
        <p:scale>
          <a:sx n="64" d="100"/>
          <a:sy n="64" d="100"/>
        </p:scale>
        <p:origin x="280" y="36"/>
      </p:cViewPr>
      <p:guideLst>
        <p:guide orient="horz" pos="862"/>
        <p:guide pos="531"/>
        <p:guide pos="452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18" d="100"/>
          <a:sy n="118" d="100"/>
        </p:scale>
        <p:origin x="-702" y="-114"/>
      </p:cViewPr>
      <p:guideLst>
        <p:guide orient="horz" pos="2382"/>
        <p:guide pos="4228"/>
        <p:guide orient="horz" pos="2141"/>
        <p:guide pos="312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1918" cy="339598"/>
          </a:xfrm>
          <a:prstGeom prst="rect">
            <a:avLst/>
          </a:prstGeom>
        </p:spPr>
        <p:txBody>
          <a:bodyPr vert="horz" lIns="72863" tIns="36431" rIns="72863" bIns="36431" rtlCol="0"/>
          <a:lstStyle>
            <a:lvl1pPr algn="l">
              <a:defRPr sz="1000"/>
            </a:lvl1pPr>
          </a:lstStyle>
          <a:p>
            <a:endParaRPr lang="ru-RU"/>
          </a:p>
        </p:txBody>
      </p:sp>
      <p:sp>
        <p:nvSpPr>
          <p:cNvPr id="3" name="Дата 2"/>
          <p:cNvSpPr>
            <a:spLocks noGrp="1"/>
          </p:cNvSpPr>
          <p:nvPr>
            <p:ph type="dt" sz="quarter" idx="1"/>
          </p:nvPr>
        </p:nvSpPr>
        <p:spPr>
          <a:xfrm>
            <a:off x="5623959" y="1"/>
            <a:ext cx="4301918" cy="339598"/>
          </a:xfrm>
          <a:prstGeom prst="rect">
            <a:avLst/>
          </a:prstGeom>
        </p:spPr>
        <p:txBody>
          <a:bodyPr vert="horz" lIns="72863" tIns="36431" rIns="72863" bIns="36431" rtlCol="0"/>
          <a:lstStyle>
            <a:lvl1pPr algn="r">
              <a:defRPr sz="1000"/>
            </a:lvl1pPr>
          </a:lstStyle>
          <a:p>
            <a:fld id="{702902D9-4F23-41B3-84BE-510D492E5A43}" type="datetimeFigureOut">
              <a:rPr lang="ru-RU" smtClean="0"/>
              <a:t>15.07.2020</a:t>
            </a:fld>
            <a:endParaRPr lang="ru-RU"/>
          </a:p>
        </p:txBody>
      </p:sp>
      <p:sp>
        <p:nvSpPr>
          <p:cNvPr id="4" name="Нижний колонтитул 3"/>
          <p:cNvSpPr>
            <a:spLocks noGrp="1"/>
          </p:cNvSpPr>
          <p:nvPr>
            <p:ph type="ftr" sz="quarter" idx="2"/>
          </p:nvPr>
        </p:nvSpPr>
        <p:spPr>
          <a:xfrm>
            <a:off x="0" y="6456652"/>
            <a:ext cx="4301918" cy="339598"/>
          </a:xfrm>
          <a:prstGeom prst="rect">
            <a:avLst/>
          </a:prstGeom>
        </p:spPr>
        <p:txBody>
          <a:bodyPr vert="horz" lIns="72863" tIns="36431" rIns="72863" bIns="36431" rtlCol="0" anchor="b"/>
          <a:lstStyle>
            <a:lvl1pPr algn="l">
              <a:defRPr sz="1000"/>
            </a:lvl1pPr>
          </a:lstStyle>
          <a:p>
            <a:endParaRPr lang="ru-RU"/>
          </a:p>
        </p:txBody>
      </p:sp>
      <p:sp>
        <p:nvSpPr>
          <p:cNvPr id="5" name="Номер слайда 4"/>
          <p:cNvSpPr>
            <a:spLocks noGrp="1"/>
          </p:cNvSpPr>
          <p:nvPr>
            <p:ph type="sldNum" sz="quarter" idx="3"/>
          </p:nvPr>
        </p:nvSpPr>
        <p:spPr>
          <a:xfrm>
            <a:off x="5623959" y="6456652"/>
            <a:ext cx="4301918" cy="339598"/>
          </a:xfrm>
          <a:prstGeom prst="rect">
            <a:avLst/>
          </a:prstGeom>
        </p:spPr>
        <p:txBody>
          <a:bodyPr vert="horz" lIns="72863" tIns="36431" rIns="72863" bIns="36431" rtlCol="0" anchor="b"/>
          <a:lstStyle>
            <a:lvl1pPr algn="r">
              <a:defRPr sz="1000"/>
            </a:lvl1pPr>
          </a:lstStyle>
          <a:p>
            <a:fld id="{8238A49A-EE5F-4213-BE77-E1AA2E4F681E}" type="slidenum">
              <a:rPr lang="ru-RU" smtClean="0"/>
              <a:t>‹#›</a:t>
            </a:fld>
            <a:endParaRPr lang="ru-RU"/>
          </a:p>
        </p:txBody>
      </p:sp>
    </p:spTree>
    <p:extLst>
      <p:ext uri="{BB962C8B-B14F-4D97-AF65-F5344CB8AC3E}">
        <p14:creationId xmlns:p14="http://schemas.microsoft.com/office/powerpoint/2010/main" val="423546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1918" cy="339598"/>
          </a:xfrm>
          <a:prstGeom prst="rect">
            <a:avLst/>
          </a:prstGeom>
        </p:spPr>
        <p:txBody>
          <a:bodyPr vert="horz" lIns="72863" tIns="36431" rIns="72863" bIns="36431" rtlCol="0"/>
          <a:lstStyle>
            <a:lvl1pPr algn="l">
              <a:defRPr sz="1000"/>
            </a:lvl1pPr>
          </a:lstStyle>
          <a:p>
            <a:endParaRPr lang="ru-RU"/>
          </a:p>
        </p:txBody>
      </p:sp>
      <p:sp>
        <p:nvSpPr>
          <p:cNvPr id="3" name="Дата 2"/>
          <p:cNvSpPr>
            <a:spLocks noGrp="1"/>
          </p:cNvSpPr>
          <p:nvPr>
            <p:ph type="dt" idx="1"/>
          </p:nvPr>
        </p:nvSpPr>
        <p:spPr>
          <a:xfrm>
            <a:off x="5623959" y="1"/>
            <a:ext cx="4301918" cy="339598"/>
          </a:xfrm>
          <a:prstGeom prst="rect">
            <a:avLst/>
          </a:prstGeom>
        </p:spPr>
        <p:txBody>
          <a:bodyPr vert="horz" lIns="72863" tIns="36431" rIns="72863" bIns="36431" rtlCol="0"/>
          <a:lstStyle>
            <a:lvl1pPr algn="r">
              <a:defRPr sz="1000"/>
            </a:lvl1pPr>
          </a:lstStyle>
          <a:p>
            <a:fld id="{B3AC5F0F-7C8E-44B6-BAA9-CA6CFFA958CB}" type="datetimeFigureOut">
              <a:rPr lang="ru-RU" smtClean="0"/>
              <a:t>15.07.2020</a:t>
            </a:fld>
            <a:endParaRPr lang="ru-RU"/>
          </a:p>
        </p:txBody>
      </p:sp>
      <p:sp>
        <p:nvSpPr>
          <p:cNvPr id="4" name="Образ слайда 3"/>
          <p:cNvSpPr>
            <a:spLocks noGrp="1" noRot="1" noChangeAspect="1"/>
          </p:cNvSpPr>
          <p:nvPr>
            <p:ph type="sldImg" idx="2"/>
          </p:nvPr>
        </p:nvSpPr>
        <p:spPr>
          <a:xfrm>
            <a:off x="2701925" y="509588"/>
            <a:ext cx="4524375" cy="2549525"/>
          </a:xfrm>
          <a:prstGeom prst="rect">
            <a:avLst/>
          </a:prstGeom>
          <a:noFill/>
          <a:ln w="12700">
            <a:solidFill>
              <a:prstClr val="black"/>
            </a:solidFill>
          </a:ln>
        </p:spPr>
        <p:txBody>
          <a:bodyPr vert="horz" lIns="72863" tIns="36431" rIns="72863" bIns="36431" rtlCol="0" anchor="ctr"/>
          <a:lstStyle/>
          <a:p>
            <a:endParaRPr lang="ru-RU"/>
          </a:p>
        </p:txBody>
      </p:sp>
      <p:sp>
        <p:nvSpPr>
          <p:cNvPr id="5" name="Заметки 4"/>
          <p:cNvSpPr>
            <a:spLocks noGrp="1"/>
          </p:cNvSpPr>
          <p:nvPr>
            <p:ph type="body" sz="quarter" idx="3"/>
          </p:nvPr>
        </p:nvSpPr>
        <p:spPr>
          <a:xfrm>
            <a:off x="993292" y="3229040"/>
            <a:ext cx="7941641" cy="3059239"/>
          </a:xfrm>
          <a:prstGeom prst="rect">
            <a:avLst/>
          </a:prstGeom>
        </p:spPr>
        <p:txBody>
          <a:bodyPr vert="horz" lIns="72863" tIns="36431" rIns="72863" bIns="3643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652"/>
            <a:ext cx="4301918" cy="339598"/>
          </a:xfrm>
          <a:prstGeom prst="rect">
            <a:avLst/>
          </a:prstGeom>
        </p:spPr>
        <p:txBody>
          <a:bodyPr vert="horz" lIns="72863" tIns="36431" rIns="72863" bIns="36431" rtlCol="0" anchor="b"/>
          <a:lstStyle>
            <a:lvl1pPr algn="l">
              <a:defRPr sz="1000"/>
            </a:lvl1pPr>
          </a:lstStyle>
          <a:p>
            <a:endParaRPr lang="ru-RU"/>
          </a:p>
        </p:txBody>
      </p:sp>
      <p:sp>
        <p:nvSpPr>
          <p:cNvPr id="7" name="Номер слайда 6"/>
          <p:cNvSpPr>
            <a:spLocks noGrp="1"/>
          </p:cNvSpPr>
          <p:nvPr>
            <p:ph type="sldNum" sz="quarter" idx="5"/>
          </p:nvPr>
        </p:nvSpPr>
        <p:spPr>
          <a:xfrm>
            <a:off x="5623959" y="6456652"/>
            <a:ext cx="4301918" cy="339598"/>
          </a:xfrm>
          <a:prstGeom prst="rect">
            <a:avLst/>
          </a:prstGeom>
        </p:spPr>
        <p:txBody>
          <a:bodyPr vert="horz" lIns="72863" tIns="36431" rIns="72863" bIns="36431" rtlCol="0" anchor="b"/>
          <a:lstStyle>
            <a:lvl1pPr algn="r">
              <a:defRPr sz="1000"/>
            </a:lvl1pPr>
          </a:lstStyle>
          <a:p>
            <a:fld id="{E60BBC0C-DBC1-4EDF-8258-68112E608C6F}" type="slidenum">
              <a:rPr lang="ru-RU" smtClean="0"/>
              <a:t>‹#›</a:t>
            </a:fld>
            <a:endParaRPr lang="ru-RU"/>
          </a:p>
        </p:txBody>
      </p:sp>
    </p:spTree>
    <p:extLst>
      <p:ext uri="{BB962C8B-B14F-4D97-AF65-F5344CB8AC3E}">
        <p14:creationId xmlns:p14="http://schemas.microsoft.com/office/powerpoint/2010/main" val="314485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0BBC0C-DBC1-4EDF-8258-68112E608C6F}" type="slidenum">
              <a:rPr lang="ru-RU" smtClean="0"/>
              <a:t>2</a:t>
            </a:fld>
            <a:endParaRPr lang="ru-RU"/>
          </a:p>
        </p:txBody>
      </p:sp>
    </p:spTree>
    <p:extLst>
      <p:ext uri="{BB962C8B-B14F-4D97-AF65-F5344CB8AC3E}">
        <p14:creationId xmlns:p14="http://schemas.microsoft.com/office/powerpoint/2010/main" val="111056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0BBC0C-DBC1-4EDF-8258-68112E608C6F}" type="slidenum">
              <a:rPr lang="ru-RU" smtClean="0"/>
              <a:t>3</a:t>
            </a:fld>
            <a:endParaRPr lang="ru-RU"/>
          </a:p>
        </p:txBody>
      </p:sp>
    </p:spTree>
    <p:extLst>
      <p:ext uri="{BB962C8B-B14F-4D97-AF65-F5344CB8AC3E}">
        <p14:creationId xmlns:p14="http://schemas.microsoft.com/office/powerpoint/2010/main" val="49316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0BBC0C-DBC1-4EDF-8258-68112E608C6F}" type="slidenum">
              <a:rPr lang="ru-RU" smtClean="0"/>
              <a:t>7</a:t>
            </a:fld>
            <a:endParaRPr lang="ru-RU"/>
          </a:p>
        </p:txBody>
      </p:sp>
    </p:spTree>
    <p:extLst>
      <p:ext uri="{BB962C8B-B14F-4D97-AF65-F5344CB8AC3E}">
        <p14:creationId xmlns:p14="http://schemas.microsoft.com/office/powerpoint/2010/main" val="94557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object 2"/>
          <p:cNvSpPr/>
          <p:nvPr userDrawn="1"/>
        </p:nvSpPr>
        <p:spPr>
          <a:xfrm>
            <a:off x="6731990" y="12"/>
            <a:ext cx="6696075" cy="7560309"/>
          </a:xfrm>
          <a:custGeom>
            <a:avLst/>
            <a:gdLst/>
            <a:ahLst/>
            <a:cxnLst/>
            <a:rect l="l" t="t" r="r" b="b"/>
            <a:pathLst>
              <a:path w="6696075" h="7560309">
                <a:moveTo>
                  <a:pt x="0" y="7559992"/>
                </a:moveTo>
                <a:lnTo>
                  <a:pt x="6695972" y="7559992"/>
                </a:lnTo>
                <a:lnTo>
                  <a:pt x="6695972" y="0"/>
                </a:lnTo>
                <a:lnTo>
                  <a:pt x="0" y="0"/>
                </a:lnTo>
                <a:lnTo>
                  <a:pt x="0" y="7559992"/>
                </a:lnTo>
              </a:path>
            </a:pathLst>
          </a:custGeom>
          <a:solidFill>
            <a:srgbClr val="DCDDDE"/>
          </a:solidFill>
        </p:spPr>
        <p:txBody>
          <a:bodyPr wrap="square" lIns="0" tIns="0" rIns="0" bIns="0" rtlCol="0"/>
          <a:lstStyle/>
          <a:p>
            <a:endParaRPr/>
          </a:p>
        </p:txBody>
      </p:sp>
      <p:sp>
        <p:nvSpPr>
          <p:cNvPr id="10" name="object 5"/>
          <p:cNvSpPr/>
          <p:nvPr userDrawn="1"/>
        </p:nvSpPr>
        <p:spPr>
          <a:xfrm>
            <a:off x="1691195" y="957707"/>
            <a:ext cx="4171315" cy="5671820"/>
          </a:xfrm>
          <a:custGeom>
            <a:avLst/>
            <a:gdLst/>
            <a:ahLst/>
            <a:cxnLst/>
            <a:rect l="l" t="t" r="r" b="b"/>
            <a:pathLst>
              <a:path w="4171315" h="5671820">
                <a:moveTo>
                  <a:pt x="0" y="5671604"/>
                </a:moveTo>
                <a:lnTo>
                  <a:pt x="4170845" y="5671604"/>
                </a:lnTo>
                <a:lnTo>
                  <a:pt x="4170845" y="0"/>
                </a:lnTo>
                <a:lnTo>
                  <a:pt x="0" y="0"/>
                </a:lnTo>
                <a:lnTo>
                  <a:pt x="0" y="5671604"/>
                </a:lnTo>
                <a:close/>
              </a:path>
            </a:pathLst>
          </a:custGeom>
          <a:ln w="25399">
            <a:solidFill>
              <a:srgbClr val="00587C"/>
            </a:solidFill>
            <a:miter lim="800000"/>
          </a:ln>
        </p:spPr>
        <p:txBody>
          <a:bodyPr wrap="square" lIns="0" tIns="0" rIns="0" bIns="0" rtlCol="0"/>
          <a:lstStyle/>
          <a:p>
            <a:endParaRPr/>
          </a:p>
        </p:txBody>
      </p:sp>
      <p:sp>
        <p:nvSpPr>
          <p:cNvPr id="22" name="object 17"/>
          <p:cNvSpPr/>
          <p:nvPr userDrawn="1"/>
        </p:nvSpPr>
        <p:spPr>
          <a:xfrm>
            <a:off x="0" y="12"/>
            <a:ext cx="1678939" cy="945515"/>
          </a:xfrm>
          <a:custGeom>
            <a:avLst/>
            <a:gdLst/>
            <a:ahLst/>
            <a:cxnLst/>
            <a:rect l="l" t="t" r="r" b="b"/>
            <a:pathLst>
              <a:path w="1678939" h="945515">
                <a:moveTo>
                  <a:pt x="0" y="944994"/>
                </a:moveTo>
                <a:lnTo>
                  <a:pt x="1678495" y="944994"/>
                </a:lnTo>
                <a:lnTo>
                  <a:pt x="1678495" y="0"/>
                </a:lnTo>
                <a:lnTo>
                  <a:pt x="0" y="0"/>
                </a:lnTo>
                <a:lnTo>
                  <a:pt x="0" y="944994"/>
                </a:lnTo>
                <a:close/>
              </a:path>
            </a:pathLst>
          </a:custGeom>
          <a:solidFill>
            <a:srgbClr val="00587C"/>
          </a:solidFill>
        </p:spPr>
        <p:txBody>
          <a:bodyPr wrap="square" lIns="0" tIns="0" rIns="0" bIns="0" rtlCol="0"/>
          <a:lstStyle/>
          <a:p>
            <a:endParaRPr/>
          </a:p>
        </p:txBody>
      </p:sp>
      <p:sp>
        <p:nvSpPr>
          <p:cNvPr id="27" name="Текст 26"/>
          <p:cNvSpPr>
            <a:spLocks noGrp="1"/>
          </p:cNvSpPr>
          <p:nvPr>
            <p:ph type="body" sz="quarter" idx="10" hasCustomPrompt="1"/>
          </p:nvPr>
        </p:nvSpPr>
        <p:spPr>
          <a:xfrm>
            <a:off x="2499483" y="6481588"/>
            <a:ext cx="2412268" cy="360177"/>
          </a:xfrm>
          <a:prstGeom prst="rect">
            <a:avLst/>
          </a:prstGeom>
        </p:spPr>
        <p:txBody>
          <a:bodyPr anchor="ctr"/>
          <a:lstStyle>
            <a:lvl1pPr>
              <a:defRPr sz="1800" baseline="0"/>
            </a:lvl1pPr>
          </a:lstStyle>
          <a:p>
            <a:pPr lvl="0"/>
            <a:r>
              <a:rPr lang="ru-RU" smtClean="0"/>
              <a:t>Выходные данные</a:t>
            </a:r>
            <a:endParaRPr lang="ru-RU"/>
          </a:p>
        </p:txBody>
      </p:sp>
      <p:sp>
        <p:nvSpPr>
          <p:cNvPr id="31" name="Текст 30"/>
          <p:cNvSpPr>
            <a:spLocks noGrp="1"/>
          </p:cNvSpPr>
          <p:nvPr>
            <p:ph type="body" sz="quarter" idx="12" hasCustomPrompt="1"/>
          </p:nvPr>
        </p:nvSpPr>
        <p:spPr>
          <a:xfrm>
            <a:off x="7396026" y="5653633"/>
            <a:ext cx="4249738" cy="1152128"/>
          </a:xfrm>
          <a:prstGeom prst="rect">
            <a:avLst/>
          </a:prstGeom>
        </p:spPr>
        <p:txBody>
          <a:bodyPr/>
          <a:lstStyle>
            <a:lvl1pPr>
              <a:lnSpc>
                <a:spcPct val="90000"/>
              </a:lnSpc>
              <a:defRPr sz="3600" b="1"/>
            </a:lvl1pPr>
          </a:lstStyle>
          <a:p>
            <a:pPr lvl="0"/>
            <a:r>
              <a:rPr lang="ru-RU" smtClean="0"/>
              <a:t>Название презентации</a:t>
            </a:r>
            <a:endParaRPr lang="ru-RU"/>
          </a:p>
        </p:txBody>
      </p:sp>
      <p:sp>
        <p:nvSpPr>
          <p:cNvPr id="13" name="Текст 30"/>
          <p:cNvSpPr>
            <a:spLocks noGrp="1"/>
          </p:cNvSpPr>
          <p:nvPr>
            <p:ph type="body" sz="quarter" idx="21" hasCustomPrompt="1"/>
          </p:nvPr>
        </p:nvSpPr>
        <p:spPr>
          <a:xfrm>
            <a:off x="102209" y="349200"/>
            <a:ext cx="1474520"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2018</a:t>
            </a:r>
            <a:endParaRPr lang="ru-RU"/>
          </a:p>
        </p:txBody>
      </p: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41" t="9648" r="5163" b="14542"/>
          <a:stretch/>
        </p:blipFill>
        <p:spPr bwMode="auto">
          <a:xfrm>
            <a:off x="6736976" y="8881"/>
            <a:ext cx="6686923" cy="424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Контент">
    <p:spTree>
      <p:nvGrpSpPr>
        <p:cNvPr id="1" name=""/>
        <p:cNvGrpSpPr/>
        <p:nvPr/>
      </p:nvGrpSpPr>
      <p:grpSpPr>
        <a:xfrm>
          <a:off x="0" y="0"/>
          <a:ext cx="0" cy="0"/>
          <a:chOff x="0" y="0"/>
          <a:chExt cx="0" cy="0"/>
        </a:xfrm>
      </p:grpSpPr>
      <p:pic>
        <p:nvPicPr>
          <p:cNvPr id="24"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t="3848" b="14493"/>
          <a:stretch/>
        </p:blipFill>
        <p:spPr bwMode="auto">
          <a:xfrm>
            <a:off x="4299682" y="2812143"/>
            <a:ext cx="9117417" cy="23520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6" name="object 13"/>
          <p:cNvSpPr/>
          <p:nvPr userDrawn="1"/>
        </p:nvSpPr>
        <p:spPr>
          <a:xfrm>
            <a:off x="4255900" y="360010"/>
            <a:ext cx="0" cy="4806315"/>
          </a:xfrm>
          <a:custGeom>
            <a:avLst/>
            <a:gdLst/>
            <a:ahLst/>
            <a:cxnLst/>
            <a:rect l="l" t="t" r="r" b="b"/>
            <a:pathLst>
              <a:path h="4806315">
                <a:moveTo>
                  <a:pt x="0" y="4805997"/>
                </a:moveTo>
                <a:lnTo>
                  <a:pt x="0" y="0"/>
                </a:lnTo>
              </a:path>
            </a:pathLst>
          </a:custGeom>
          <a:ln w="88900">
            <a:solidFill>
              <a:srgbClr val="00587C"/>
            </a:solidFill>
          </a:ln>
        </p:spPr>
        <p:txBody>
          <a:bodyPr wrap="square" lIns="0" tIns="0" rIns="0" bIns="0" rtlCol="0"/>
          <a:lstStyle/>
          <a:p>
            <a:endParaRPr/>
          </a:p>
        </p:txBody>
      </p:sp>
      <p:sp>
        <p:nvSpPr>
          <p:cNvPr id="37" name="Текст 26"/>
          <p:cNvSpPr>
            <a:spLocks noGrp="1"/>
          </p:cNvSpPr>
          <p:nvPr>
            <p:ph type="body" sz="quarter" idx="25" hasCustomPrompt="1"/>
          </p:nvPr>
        </p:nvSpPr>
        <p:spPr>
          <a:xfrm>
            <a:off x="4335686" y="370040"/>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38" name="Текст 16"/>
          <p:cNvSpPr>
            <a:spLocks noGrp="1"/>
          </p:cNvSpPr>
          <p:nvPr>
            <p:ph type="body" sz="quarter" idx="26" hasCustomPrompt="1"/>
          </p:nvPr>
        </p:nvSpPr>
        <p:spPr>
          <a:xfrm>
            <a:off x="4335686" y="829097"/>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39" name="Текст 26"/>
          <p:cNvSpPr>
            <a:spLocks noGrp="1"/>
          </p:cNvSpPr>
          <p:nvPr>
            <p:ph type="body" sz="quarter" idx="27" hasCustomPrompt="1"/>
          </p:nvPr>
        </p:nvSpPr>
        <p:spPr>
          <a:xfrm>
            <a:off x="7732768" y="5237598"/>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40" name="Текст 16"/>
          <p:cNvSpPr>
            <a:spLocks noGrp="1"/>
          </p:cNvSpPr>
          <p:nvPr>
            <p:ph type="body" sz="quarter" idx="28" hasCustomPrompt="1"/>
          </p:nvPr>
        </p:nvSpPr>
        <p:spPr>
          <a:xfrm>
            <a:off x="7732768" y="5696655"/>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4623718" y="5237598"/>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42" name="Текст 16"/>
          <p:cNvSpPr>
            <a:spLocks noGrp="1"/>
          </p:cNvSpPr>
          <p:nvPr>
            <p:ph type="body" sz="quarter" idx="30" hasCustomPrompt="1"/>
          </p:nvPr>
        </p:nvSpPr>
        <p:spPr>
          <a:xfrm>
            <a:off x="4623718" y="5696655"/>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smtClean="0"/>
              <a:t>Заголовок основного раздела</a:t>
            </a:r>
            <a:endParaRPr lang="ru-RU"/>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02</a:t>
            </a:r>
            <a:endParaRPr lang="ru-RU"/>
          </a:p>
        </p:txBody>
      </p:sp>
      <p:pic>
        <p:nvPicPr>
          <p:cNvPr id="15" name="Рисунок 14"/>
          <p:cNvPicPr>
            <a:picLocks noChangeAspect="1"/>
          </p:cNvPicPr>
          <p:nvPr userDrawn="1"/>
        </p:nvPicPr>
        <p:blipFill>
          <a:blip r:embed="rId3"/>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163304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Контент">
    <p:spTree>
      <p:nvGrpSpPr>
        <p:cNvPr id="1" name=""/>
        <p:cNvGrpSpPr/>
        <p:nvPr/>
      </p:nvGrpSpPr>
      <p:grpSpPr>
        <a:xfrm>
          <a:off x="0" y="0"/>
          <a:ext cx="0" cy="0"/>
          <a:chOff x="0" y="0"/>
          <a:chExt cx="0" cy="0"/>
        </a:xfrm>
      </p:grpSpPr>
      <p:sp>
        <p:nvSpPr>
          <p:cNvPr id="37" name="Текст 26"/>
          <p:cNvSpPr>
            <a:spLocks noGrp="1"/>
          </p:cNvSpPr>
          <p:nvPr>
            <p:ph type="body" sz="quarter" idx="25" hasCustomPrompt="1"/>
          </p:nvPr>
        </p:nvSpPr>
        <p:spPr>
          <a:xfrm>
            <a:off x="4335686" y="188519"/>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38" name="Текст 16"/>
          <p:cNvSpPr>
            <a:spLocks noGrp="1"/>
          </p:cNvSpPr>
          <p:nvPr>
            <p:ph type="body" sz="quarter" idx="26" hasCustomPrompt="1"/>
          </p:nvPr>
        </p:nvSpPr>
        <p:spPr>
          <a:xfrm>
            <a:off x="4335686" y="647576"/>
            <a:ext cx="4356484"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8944198" y="5056077"/>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42" name="Текст 16"/>
          <p:cNvSpPr>
            <a:spLocks noGrp="1"/>
          </p:cNvSpPr>
          <p:nvPr>
            <p:ph type="body" sz="quarter" idx="30" hasCustomPrompt="1"/>
          </p:nvPr>
        </p:nvSpPr>
        <p:spPr>
          <a:xfrm>
            <a:off x="8944198" y="5515134"/>
            <a:ext cx="4284476" cy="1793182"/>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3" name="Текст 30"/>
          <p:cNvSpPr>
            <a:spLocks noGrp="1"/>
          </p:cNvSpPr>
          <p:nvPr>
            <p:ph type="body" sz="quarter" idx="24" hasCustomPrompt="1"/>
          </p:nvPr>
        </p:nvSpPr>
        <p:spPr>
          <a:xfrm>
            <a:off x="4335686" y="5056077"/>
            <a:ext cx="2952328" cy="530647"/>
          </a:xfrm>
          <a:prstGeom prst="rect">
            <a:avLst/>
          </a:prstGeom>
        </p:spPr>
        <p:txBody>
          <a:bodyPr lIns="36000" rIns="36000"/>
          <a:lstStyle>
            <a:lvl1pPr algn="l">
              <a:lnSpc>
                <a:spcPct val="90000"/>
              </a:lnSpc>
              <a:defRPr sz="3600" b="1">
                <a:solidFill>
                  <a:srgbClr val="DCDDDE"/>
                </a:solidFill>
              </a:defRPr>
            </a:lvl1pPr>
          </a:lstStyle>
          <a:p>
            <a:pPr lvl="0"/>
            <a:r>
              <a:rPr lang="ru-RU" smtClean="0"/>
              <a:t>03</a:t>
            </a:r>
            <a:endParaRPr lang="ru-RU"/>
          </a:p>
        </p:txBody>
      </p:sp>
      <p:sp>
        <p:nvSpPr>
          <p:cNvPr id="44" name="Текст 30"/>
          <p:cNvSpPr>
            <a:spLocks noGrp="1"/>
          </p:cNvSpPr>
          <p:nvPr>
            <p:ph type="body" sz="quarter" idx="31" hasCustomPrompt="1"/>
          </p:nvPr>
        </p:nvSpPr>
        <p:spPr>
          <a:xfrm>
            <a:off x="8944198" y="2123740"/>
            <a:ext cx="3024336" cy="530647"/>
          </a:xfrm>
          <a:prstGeom prst="rect">
            <a:avLst/>
          </a:prstGeom>
        </p:spPr>
        <p:txBody>
          <a:bodyPr lIns="36000" rIns="36000"/>
          <a:lstStyle>
            <a:lvl1pPr algn="l">
              <a:lnSpc>
                <a:spcPct val="90000"/>
              </a:lnSpc>
              <a:defRPr sz="3600" b="1">
                <a:solidFill>
                  <a:srgbClr val="DCDDDE"/>
                </a:solidFill>
              </a:defRPr>
            </a:lvl1pPr>
          </a:lstStyle>
          <a:p>
            <a:pPr lvl="0"/>
            <a:r>
              <a:rPr lang="ru-RU" smtClean="0"/>
              <a:t>04</a:t>
            </a:r>
            <a:endParaRPr lang="ru-RU"/>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smtClean="0"/>
              <a:t>Заголовок основного раздела</a:t>
            </a:r>
            <a:endParaRPr lang="ru-RU"/>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02</a:t>
            </a:r>
            <a:endParaRPr lang="ru-RU"/>
          </a:p>
        </p:txBody>
      </p:sp>
      <p:pic>
        <p:nvPicPr>
          <p:cNvPr id="13" name="Рисунок 12"/>
          <p:cNvPicPr>
            <a:picLocks noChangeAspect="1"/>
          </p:cNvPicPr>
          <p:nvPr userDrawn="1"/>
        </p:nvPicPr>
        <p:blipFill>
          <a:blip r:embed="rId2"/>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53263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Контент">
    <p:spTree>
      <p:nvGrpSpPr>
        <p:cNvPr id="1" name=""/>
        <p:cNvGrpSpPr/>
        <p:nvPr/>
      </p:nvGrpSpPr>
      <p:grpSpPr>
        <a:xfrm>
          <a:off x="0" y="0"/>
          <a:ext cx="0" cy="0"/>
          <a:chOff x="0" y="0"/>
          <a:chExt cx="0" cy="0"/>
        </a:xfrm>
      </p:grpSpPr>
      <p:pic>
        <p:nvPicPr>
          <p:cNvPr id="31"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r="51899" b="17064"/>
          <a:stretch/>
        </p:blipFill>
        <p:spPr bwMode="auto">
          <a:xfrm>
            <a:off x="4263678" y="2670352"/>
            <a:ext cx="4608000" cy="231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l="51937" t="11662" b="5366"/>
          <a:stretch/>
        </p:blipFill>
        <p:spPr bwMode="auto">
          <a:xfrm>
            <a:off x="8815900" y="2667521"/>
            <a:ext cx="4608000" cy="231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bject 13"/>
          <p:cNvSpPr/>
          <p:nvPr userDrawn="1"/>
        </p:nvSpPr>
        <p:spPr>
          <a:xfrm>
            <a:off x="4255900" y="181025"/>
            <a:ext cx="0" cy="4806315"/>
          </a:xfrm>
          <a:custGeom>
            <a:avLst/>
            <a:gdLst/>
            <a:ahLst/>
            <a:cxnLst/>
            <a:rect l="l" t="t" r="r" b="b"/>
            <a:pathLst>
              <a:path h="4806315">
                <a:moveTo>
                  <a:pt x="0" y="4805997"/>
                </a:moveTo>
                <a:lnTo>
                  <a:pt x="0" y="0"/>
                </a:lnTo>
              </a:path>
            </a:pathLst>
          </a:custGeom>
          <a:ln w="88900">
            <a:solidFill>
              <a:srgbClr val="00587C"/>
            </a:solidFill>
          </a:ln>
        </p:spPr>
        <p:txBody>
          <a:bodyPr wrap="square" lIns="0" tIns="0" rIns="0" bIns="0" rtlCol="0"/>
          <a:lstStyle/>
          <a:p>
            <a:endParaRPr/>
          </a:p>
        </p:txBody>
      </p:sp>
      <p:sp>
        <p:nvSpPr>
          <p:cNvPr id="27" name="object 14"/>
          <p:cNvSpPr/>
          <p:nvPr userDrawn="1"/>
        </p:nvSpPr>
        <p:spPr>
          <a:xfrm>
            <a:off x="8855069" y="2670352"/>
            <a:ext cx="0" cy="4361815"/>
          </a:xfrm>
          <a:custGeom>
            <a:avLst/>
            <a:gdLst/>
            <a:ahLst/>
            <a:cxnLst/>
            <a:rect l="l" t="t" r="r" b="b"/>
            <a:pathLst>
              <a:path h="4361815">
                <a:moveTo>
                  <a:pt x="0" y="4361294"/>
                </a:moveTo>
                <a:lnTo>
                  <a:pt x="0" y="0"/>
                </a:lnTo>
              </a:path>
            </a:pathLst>
          </a:custGeom>
          <a:ln w="88900">
            <a:solidFill>
              <a:srgbClr val="00587C"/>
            </a:solidFill>
          </a:ln>
        </p:spPr>
        <p:txBody>
          <a:bodyPr wrap="square" lIns="0" tIns="0" rIns="0" bIns="0" rtlCol="0"/>
          <a:lstStyle/>
          <a:p>
            <a:endParaRPr/>
          </a:p>
        </p:txBody>
      </p:sp>
      <p:sp>
        <p:nvSpPr>
          <p:cNvPr id="37" name="Текст 26"/>
          <p:cNvSpPr>
            <a:spLocks noGrp="1"/>
          </p:cNvSpPr>
          <p:nvPr>
            <p:ph type="body" sz="quarter" idx="25" hasCustomPrompt="1"/>
          </p:nvPr>
        </p:nvSpPr>
        <p:spPr>
          <a:xfrm>
            <a:off x="4335686" y="188519"/>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38" name="Текст 16"/>
          <p:cNvSpPr>
            <a:spLocks noGrp="1"/>
          </p:cNvSpPr>
          <p:nvPr>
            <p:ph type="body" sz="quarter" idx="26" hasCustomPrompt="1"/>
          </p:nvPr>
        </p:nvSpPr>
        <p:spPr>
          <a:xfrm>
            <a:off x="4335686" y="647576"/>
            <a:ext cx="4356484"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8944198" y="5056077"/>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42" name="Текст 16"/>
          <p:cNvSpPr>
            <a:spLocks noGrp="1"/>
          </p:cNvSpPr>
          <p:nvPr>
            <p:ph type="body" sz="quarter" idx="30" hasCustomPrompt="1"/>
          </p:nvPr>
        </p:nvSpPr>
        <p:spPr>
          <a:xfrm>
            <a:off x="8944198" y="5515134"/>
            <a:ext cx="4284476" cy="1793182"/>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3" name="Текст 30"/>
          <p:cNvSpPr>
            <a:spLocks noGrp="1"/>
          </p:cNvSpPr>
          <p:nvPr>
            <p:ph type="body" sz="quarter" idx="24" hasCustomPrompt="1"/>
          </p:nvPr>
        </p:nvSpPr>
        <p:spPr>
          <a:xfrm>
            <a:off x="4335686" y="5056077"/>
            <a:ext cx="2952328" cy="530647"/>
          </a:xfrm>
          <a:prstGeom prst="rect">
            <a:avLst/>
          </a:prstGeom>
        </p:spPr>
        <p:txBody>
          <a:bodyPr lIns="36000" rIns="36000"/>
          <a:lstStyle>
            <a:lvl1pPr algn="l">
              <a:lnSpc>
                <a:spcPct val="90000"/>
              </a:lnSpc>
              <a:defRPr sz="3600" b="1">
                <a:solidFill>
                  <a:srgbClr val="DCDDDE"/>
                </a:solidFill>
              </a:defRPr>
            </a:lvl1pPr>
          </a:lstStyle>
          <a:p>
            <a:pPr lvl="0"/>
            <a:r>
              <a:rPr lang="ru-RU" smtClean="0"/>
              <a:t>03</a:t>
            </a:r>
            <a:endParaRPr lang="ru-RU"/>
          </a:p>
        </p:txBody>
      </p:sp>
      <p:sp>
        <p:nvSpPr>
          <p:cNvPr id="44" name="Текст 30"/>
          <p:cNvSpPr>
            <a:spLocks noGrp="1"/>
          </p:cNvSpPr>
          <p:nvPr>
            <p:ph type="body" sz="quarter" idx="31" hasCustomPrompt="1"/>
          </p:nvPr>
        </p:nvSpPr>
        <p:spPr>
          <a:xfrm>
            <a:off x="8944198" y="2123740"/>
            <a:ext cx="3024336" cy="530647"/>
          </a:xfrm>
          <a:prstGeom prst="rect">
            <a:avLst/>
          </a:prstGeom>
        </p:spPr>
        <p:txBody>
          <a:bodyPr lIns="36000" rIns="36000"/>
          <a:lstStyle>
            <a:lvl1pPr algn="l">
              <a:lnSpc>
                <a:spcPct val="90000"/>
              </a:lnSpc>
              <a:defRPr sz="3600" b="1">
                <a:solidFill>
                  <a:srgbClr val="DCDDDE"/>
                </a:solidFill>
              </a:defRPr>
            </a:lvl1pPr>
          </a:lstStyle>
          <a:p>
            <a:pPr lvl="0"/>
            <a:r>
              <a:rPr lang="ru-RU" smtClean="0"/>
              <a:t>04</a:t>
            </a:r>
            <a:endParaRPr lang="ru-RU"/>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smtClean="0"/>
              <a:t>Заголовок основного раздела</a:t>
            </a:r>
            <a:endParaRPr lang="ru-RU"/>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02</a:t>
            </a:r>
            <a:endParaRPr lang="ru-RU"/>
          </a:p>
        </p:txBody>
      </p:sp>
      <p:pic>
        <p:nvPicPr>
          <p:cNvPr id="17" name="Рисунок 16"/>
          <p:cNvPicPr>
            <a:picLocks noChangeAspect="1"/>
          </p:cNvPicPr>
          <p:nvPr userDrawn="1"/>
        </p:nvPicPr>
        <p:blipFill>
          <a:blip r:embed="rId3"/>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390799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Контент">
    <p:spTree>
      <p:nvGrpSpPr>
        <p:cNvPr id="1" name=""/>
        <p:cNvGrpSpPr/>
        <p:nvPr/>
      </p:nvGrpSpPr>
      <p:grpSpPr>
        <a:xfrm>
          <a:off x="0" y="0"/>
          <a:ext cx="0" cy="0"/>
          <a:chOff x="0" y="0"/>
          <a:chExt cx="0" cy="0"/>
        </a:xfrm>
      </p:grpSpPr>
      <p:pic>
        <p:nvPicPr>
          <p:cNvPr id="31"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r="51899" b="17064"/>
          <a:stretch/>
        </p:blipFill>
        <p:spPr bwMode="auto">
          <a:xfrm>
            <a:off x="4263678" y="2670352"/>
            <a:ext cx="4608000" cy="231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l="51937" t="11662" b="5366"/>
          <a:stretch/>
        </p:blipFill>
        <p:spPr bwMode="auto">
          <a:xfrm>
            <a:off x="8815900" y="2667521"/>
            <a:ext cx="4608000" cy="231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bject 13"/>
          <p:cNvSpPr/>
          <p:nvPr userDrawn="1"/>
        </p:nvSpPr>
        <p:spPr>
          <a:xfrm>
            <a:off x="4255900" y="181025"/>
            <a:ext cx="0" cy="4806315"/>
          </a:xfrm>
          <a:custGeom>
            <a:avLst/>
            <a:gdLst/>
            <a:ahLst/>
            <a:cxnLst/>
            <a:rect l="l" t="t" r="r" b="b"/>
            <a:pathLst>
              <a:path h="4806315">
                <a:moveTo>
                  <a:pt x="0" y="4805997"/>
                </a:moveTo>
                <a:lnTo>
                  <a:pt x="0" y="0"/>
                </a:lnTo>
              </a:path>
            </a:pathLst>
          </a:custGeom>
          <a:ln w="88900">
            <a:solidFill>
              <a:srgbClr val="00587C"/>
            </a:solidFill>
          </a:ln>
        </p:spPr>
        <p:txBody>
          <a:bodyPr wrap="square" lIns="0" tIns="0" rIns="0" bIns="0" rtlCol="0"/>
          <a:lstStyle/>
          <a:p>
            <a:endParaRPr/>
          </a:p>
        </p:txBody>
      </p:sp>
      <p:sp>
        <p:nvSpPr>
          <p:cNvPr id="27" name="object 14"/>
          <p:cNvSpPr/>
          <p:nvPr userDrawn="1"/>
        </p:nvSpPr>
        <p:spPr>
          <a:xfrm>
            <a:off x="8855069" y="2670352"/>
            <a:ext cx="0" cy="4361815"/>
          </a:xfrm>
          <a:custGeom>
            <a:avLst/>
            <a:gdLst/>
            <a:ahLst/>
            <a:cxnLst/>
            <a:rect l="l" t="t" r="r" b="b"/>
            <a:pathLst>
              <a:path h="4361815">
                <a:moveTo>
                  <a:pt x="0" y="4361294"/>
                </a:moveTo>
                <a:lnTo>
                  <a:pt x="0" y="0"/>
                </a:lnTo>
              </a:path>
            </a:pathLst>
          </a:custGeom>
          <a:ln w="88900">
            <a:solidFill>
              <a:srgbClr val="00587C"/>
            </a:solidFill>
          </a:ln>
        </p:spPr>
        <p:txBody>
          <a:bodyPr wrap="square" lIns="0" tIns="0" rIns="0" bIns="0" rtlCol="0"/>
          <a:lstStyle/>
          <a:p>
            <a:endParaRPr/>
          </a:p>
        </p:txBody>
      </p:sp>
      <p:sp>
        <p:nvSpPr>
          <p:cNvPr id="37" name="Текст 26"/>
          <p:cNvSpPr>
            <a:spLocks noGrp="1"/>
          </p:cNvSpPr>
          <p:nvPr>
            <p:ph type="body" sz="quarter" idx="25" hasCustomPrompt="1"/>
          </p:nvPr>
        </p:nvSpPr>
        <p:spPr>
          <a:xfrm>
            <a:off x="4335686" y="188519"/>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38" name="Текст 16"/>
          <p:cNvSpPr>
            <a:spLocks noGrp="1"/>
          </p:cNvSpPr>
          <p:nvPr>
            <p:ph type="body" sz="quarter" idx="26" hasCustomPrompt="1"/>
          </p:nvPr>
        </p:nvSpPr>
        <p:spPr>
          <a:xfrm>
            <a:off x="4335686" y="647576"/>
            <a:ext cx="4356484"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8944198" y="5056077"/>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42" name="Текст 16"/>
          <p:cNvSpPr>
            <a:spLocks noGrp="1"/>
          </p:cNvSpPr>
          <p:nvPr>
            <p:ph type="body" sz="quarter" idx="30" hasCustomPrompt="1"/>
          </p:nvPr>
        </p:nvSpPr>
        <p:spPr>
          <a:xfrm>
            <a:off x="8944198" y="5515134"/>
            <a:ext cx="4284476" cy="1793182"/>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3" name="Текст 30"/>
          <p:cNvSpPr>
            <a:spLocks noGrp="1"/>
          </p:cNvSpPr>
          <p:nvPr>
            <p:ph type="body" sz="quarter" idx="24" hasCustomPrompt="1"/>
          </p:nvPr>
        </p:nvSpPr>
        <p:spPr>
          <a:xfrm>
            <a:off x="4335686" y="5056077"/>
            <a:ext cx="2952328" cy="530647"/>
          </a:xfrm>
          <a:prstGeom prst="rect">
            <a:avLst/>
          </a:prstGeom>
        </p:spPr>
        <p:txBody>
          <a:bodyPr lIns="36000" rIns="36000"/>
          <a:lstStyle>
            <a:lvl1pPr algn="l">
              <a:lnSpc>
                <a:spcPct val="90000"/>
              </a:lnSpc>
              <a:defRPr sz="3600" b="1">
                <a:solidFill>
                  <a:srgbClr val="DCDDDE"/>
                </a:solidFill>
              </a:defRPr>
            </a:lvl1pPr>
          </a:lstStyle>
          <a:p>
            <a:pPr lvl="0"/>
            <a:r>
              <a:rPr lang="ru-RU" smtClean="0"/>
              <a:t>03</a:t>
            </a:r>
            <a:endParaRPr lang="ru-RU"/>
          </a:p>
        </p:txBody>
      </p:sp>
      <p:sp>
        <p:nvSpPr>
          <p:cNvPr id="44" name="Текст 30"/>
          <p:cNvSpPr>
            <a:spLocks noGrp="1"/>
          </p:cNvSpPr>
          <p:nvPr>
            <p:ph type="body" sz="quarter" idx="31" hasCustomPrompt="1"/>
          </p:nvPr>
        </p:nvSpPr>
        <p:spPr>
          <a:xfrm>
            <a:off x="8944198" y="2123740"/>
            <a:ext cx="3024336" cy="530647"/>
          </a:xfrm>
          <a:prstGeom prst="rect">
            <a:avLst/>
          </a:prstGeom>
        </p:spPr>
        <p:txBody>
          <a:bodyPr lIns="36000" rIns="36000"/>
          <a:lstStyle>
            <a:lvl1pPr algn="l">
              <a:lnSpc>
                <a:spcPct val="90000"/>
              </a:lnSpc>
              <a:defRPr sz="3600" b="1">
                <a:solidFill>
                  <a:srgbClr val="DCDDDE"/>
                </a:solidFill>
              </a:defRPr>
            </a:lvl1pPr>
          </a:lstStyle>
          <a:p>
            <a:pPr lvl="0"/>
            <a:r>
              <a:rPr lang="ru-RU" smtClean="0"/>
              <a:t>04</a:t>
            </a:r>
            <a:endParaRPr lang="ru-RU"/>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smtClean="0"/>
              <a:t>Заголовок основного раздела</a:t>
            </a:r>
            <a:endParaRPr lang="ru-RU"/>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02</a:t>
            </a:r>
            <a:endParaRPr lang="ru-RU"/>
          </a:p>
        </p:txBody>
      </p:sp>
      <p:pic>
        <p:nvPicPr>
          <p:cNvPr id="17" name="Рисунок 16"/>
          <p:cNvPicPr>
            <a:picLocks noChangeAspect="1"/>
          </p:cNvPicPr>
          <p:nvPr userDrawn="1"/>
        </p:nvPicPr>
        <p:blipFill>
          <a:blip r:embed="rId3"/>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24997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Контент">
    <p:spTree>
      <p:nvGrpSpPr>
        <p:cNvPr id="1" name=""/>
        <p:cNvGrpSpPr/>
        <p:nvPr/>
      </p:nvGrpSpPr>
      <p:grpSpPr>
        <a:xfrm>
          <a:off x="0" y="0"/>
          <a:ext cx="0" cy="0"/>
          <a:chOff x="0" y="0"/>
          <a:chExt cx="0" cy="0"/>
        </a:xfrm>
      </p:grpSpPr>
      <p:sp>
        <p:nvSpPr>
          <p:cNvPr id="2" name="object 2"/>
          <p:cNvSpPr/>
          <p:nvPr userDrawn="1"/>
        </p:nvSpPr>
        <p:spPr>
          <a:xfrm>
            <a:off x="1678495" y="2835008"/>
            <a:ext cx="4196245" cy="3671277"/>
          </a:xfrm>
          <a:prstGeom prst="rect">
            <a:avLst/>
          </a:prstGeom>
          <a:blipFill>
            <a:blip r:embed="rId2" cstate="print"/>
            <a:stretch>
              <a:fillRect/>
            </a:stretch>
          </a:blipFill>
        </p:spPr>
        <p:txBody>
          <a:bodyPr wrap="square" lIns="0" tIns="0" rIns="0" bIns="0" rtlCol="0"/>
          <a:lstStyle/>
          <a:p>
            <a:endParaRPr/>
          </a:p>
        </p:txBody>
      </p:sp>
      <p:sp>
        <p:nvSpPr>
          <p:cNvPr id="3" name="object 3"/>
          <p:cNvSpPr/>
          <p:nvPr userDrawn="1"/>
        </p:nvSpPr>
        <p:spPr>
          <a:xfrm>
            <a:off x="5919203" y="989457"/>
            <a:ext cx="2428875" cy="2247265"/>
          </a:xfrm>
          <a:custGeom>
            <a:avLst/>
            <a:gdLst/>
            <a:ahLst/>
            <a:cxnLst/>
            <a:rect l="l" t="t" r="r" b="b"/>
            <a:pathLst>
              <a:path w="2428875" h="2247265">
                <a:moveTo>
                  <a:pt x="0" y="2246731"/>
                </a:moveTo>
                <a:lnTo>
                  <a:pt x="2428849" y="2246731"/>
                </a:lnTo>
                <a:lnTo>
                  <a:pt x="2428849" y="0"/>
                </a:lnTo>
                <a:lnTo>
                  <a:pt x="0" y="0"/>
                </a:lnTo>
                <a:lnTo>
                  <a:pt x="0" y="2246731"/>
                </a:lnTo>
                <a:close/>
              </a:path>
            </a:pathLst>
          </a:custGeom>
          <a:ln w="88900">
            <a:solidFill>
              <a:srgbClr val="00587C"/>
            </a:solidFill>
            <a:miter lim="800000"/>
          </a:ln>
        </p:spPr>
        <p:txBody>
          <a:bodyPr wrap="square" lIns="0" tIns="0" rIns="0" bIns="0" rtlCol="0"/>
          <a:lstStyle/>
          <a:p>
            <a:endParaRPr/>
          </a:p>
        </p:txBody>
      </p:sp>
      <p:sp>
        <p:nvSpPr>
          <p:cNvPr id="4" name="object 4"/>
          <p:cNvSpPr/>
          <p:nvPr userDrawn="1"/>
        </p:nvSpPr>
        <p:spPr>
          <a:xfrm>
            <a:off x="5079949" y="5161165"/>
            <a:ext cx="3268345" cy="1809750"/>
          </a:xfrm>
          <a:custGeom>
            <a:avLst/>
            <a:gdLst/>
            <a:ahLst/>
            <a:cxnLst/>
            <a:rect l="l" t="t" r="r" b="b"/>
            <a:pathLst>
              <a:path w="3268345" h="1809750">
                <a:moveTo>
                  <a:pt x="0" y="1809686"/>
                </a:moveTo>
                <a:lnTo>
                  <a:pt x="3268103" y="1809686"/>
                </a:lnTo>
                <a:lnTo>
                  <a:pt x="3268103" y="0"/>
                </a:lnTo>
                <a:lnTo>
                  <a:pt x="0" y="0"/>
                </a:lnTo>
                <a:lnTo>
                  <a:pt x="0" y="1809686"/>
                </a:lnTo>
                <a:close/>
              </a:path>
            </a:pathLst>
          </a:custGeom>
          <a:ln w="88900">
            <a:solidFill>
              <a:srgbClr val="D1D3D4"/>
            </a:solidFill>
            <a:miter lim="800000"/>
          </a:ln>
        </p:spPr>
        <p:txBody>
          <a:bodyPr wrap="square" lIns="0" tIns="0" rIns="0" bIns="0" rtlCol="0"/>
          <a:lstStyle/>
          <a:p>
            <a:endParaRPr/>
          </a:p>
        </p:txBody>
      </p:sp>
      <p:sp>
        <p:nvSpPr>
          <p:cNvPr id="5" name="object 5"/>
          <p:cNvSpPr/>
          <p:nvPr userDrawn="1"/>
        </p:nvSpPr>
        <p:spPr>
          <a:xfrm>
            <a:off x="404444" y="404456"/>
            <a:ext cx="2908300" cy="3331210"/>
          </a:xfrm>
          <a:custGeom>
            <a:avLst/>
            <a:gdLst/>
            <a:ahLst/>
            <a:cxnLst/>
            <a:rect l="l" t="t" r="r" b="b"/>
            <a:pathLst>
              <a:path w="2908300" h="3331210">
                <a:moveTo>
                  <a:pt x="0" y="3331095"/>
                </a:moveTo>
                <a:lnTo>
                  <a:pt x="2908096" y="3331095"/>
                </a:lnTo>
                <a:lnTo>
                  <a:pt x="2908096" y="0"/>
                </a:lnTo>
                <a:lnTo>
                  <a:pt x="0" y="0"/>
                </a:lnTo>
                <a:lnTo>
                  <a:pt x="0" y="3331095"/>
                </a:lnTo>
                <a:close/>
              </a:path>
            </a:pathLst>
          </a:custGeom>
          <a:ln w="88900">
            <a:solidFill>
              <a:srgbClr val="D1D3D4"/>
            </a:solidFill>
            <a:miter lim="800000"/>
          </a:ln>
        </p:spPr>
        <p:txBody>
          <a:bodyPr wrap="square" lIns="0" tIns="0" rIns="0" bIns="0" rtlCol="0"/>
          <a:lstStyle/>
          <a:p>
            <a:endParaRPr/>
          </a:p>
        </p:txBody>
      </p:sp>
      <p:sp>
        <p:nvSpPr>
          <p:cNvPr id="6" name="object 6"/>
          <p:cNvSpPr/>
          <p:nvPr userDrawn="1"/>
        </p:nvSpPr>
        <p:spPr>
          <a:xfrm>
            <a:off x="8108454" y="5661596"/>
            <a:ext cx="5320030" cy="0"/>
          </a:xfrm>
          <a:custGeom>
            <a:avLst/>
            <a:gdLst/>
            <a:ahLst/>
            <a:cxnLst/>
            <a:rect l="l" t="t" r="r" b="b"/>
            <a:pathLst>
              <a:path w="5320030">
                <a:moveTo>
                  <a:pt x="0" y="0"/>
                </a:moveTo>
                <a:lnTo>
                  <a:pt x="5319508" y="0"/>
                </a:lnTo>
              </a:path>
            </a:pathLst>
          </a:custGeom>
          <a:ln w="25400">
            <a:solidFill>
              <a:srgbClr val="00587C"/>
            </a:solidFill>
          </a:ln>
        </p:spPr>
        <p:txBody>
          <a:bodyPr wrap="square" lIns="0" tIns="0" rIns="0" bIns="0" rtlCol="0"/>
          <a:lstStyle/>
          <a:p>
            <a:endParaRPr/>
          </a:p>
        </p:txBody>
      </p:sp>
      <p:sp>
        <p:nvSpPr>
          <p:cNvPr id="7" name="object 7"/>
          <p:cNvSpPr/>
          <p:nvPr userDrawn="1"/>
        </p:nvSpPr>
        <p:spPr>
          <a:xfrm>
            <a:off x="8108454" y="404456"/>
            <a:ext cx="5320030" cy="5257165"/>
          </a:xfrm>
          <a:custGeom>
            <a:avLst/>
            <a:gdLst/>
            <a:ahLst/>
            <a:cxnLst/>
            <a:rect l="l" t="t" r="r" b="b"/>
            <a:pathLst>
              <a:path w="5320030" h="5257165">
                <a:moveTo>
                  <a:pt x="5319508" y="0"/>
                </a:moveTo>
                <a:lnTo>
                  <a:pt x="0" y="0"/>
                </a:lnTo>
                <a:lnTo>
                  <a:pt x="0" y="5257139"/>
                </a:lnTo>
              </a:path>
            </a:pathLst>
          </a:custGeom>
          <a:ln w="25400">
            <a:solidFill>
              <a:srgbClr val="034EA2"/>
            </a:solidFill>
            <a:miter lim="800000"/>
          </a:ln>
        </p:spPr>
        <p:txBody>
          <a:bodyPr wrap="square" lIns="0" tIns="0" rIns="0" bIns="0" rtlCol="0"/>
          <a:lstStyle/>
          <a:p>
            <a:endParaRPr/>
          </a:p>
        </p:txBody>
      </p:sp>
      <p:sp>
        <p:nvSpPr>
          <p:cNvPr id="8" name="object 8"/>
          <p:cNvSpPr/>
          <p:nvPr userDrawn="1"/>
        </p:nvSpPr>
        <p:spPr>
          <a:xfrm>
            <a:off x="11749506" y="6066002"/>
            <a:ext cx="839469" cy="1494155"/>
          </a:xfrm>
          <a:custGeom>
            <a:avLst/>
            <a:gdLst/>
            <a:ahLst/>
            <a:cxnLst/>
            <a:rect l="l" t="t" r="r" b="b"/>
            <a:pathLst>
              <a:path w="839470" h="1494154">
                <a:moveTo>
                  <a:pt x="0" y="1494002"/>
                </a:moveTo>
                <a:lnTo>
                  <a:pt x="839241" y="1494002"/>
                </a:lnTo>
                <a:lnTo>
                  <a:pt x="839241" y="0"/>
                </a:lnTo>
                <a:lnTo>
                  <a:pt x="0" y="0"/>
                </a:lnTo>
                <a:lnTo>
                  <a:pt x="0" y="1494002"/>
                </a:lnTo>
                <a:close/>
              </a:path>
            </a:pathLst>
          </a:custGeom>
          <a:solidFill>
            <a:srgbClr val="00587C"/>
          </a:solidFill>
        </p:spPr>
        <p:txBody>
          <a:bodyPr wrap="square" lIns="0" tIns="0" rIns="0" bIns="0" rtlCol="0"/>
          <a:lstStyle/>
          <a:p>
            <a:endParaRPr/>
          </a:p>
        </p:txBody>
      </p:sp>
      <p:sp>
        <p:nvSpPr>
          <p:cNvPr id="24" name="object 24"/>
          <p:cNvSpPr/>
          <p:nvPr userDrawn="1"/>
        </p:nvSpPr>
        <p:spPr>
          <a:xfrm>
            <a:off x="0" y="6385509"/>
            <a:ext cx="5875020" cy="229870"/>
          </a:xfrm>
          <a:custGeom>
            <a:avLst/>
            <a:gdLst/>
            <a:ahLst/>
            <a:cxnLst/>
            <a:rect l="l" t="t" r="r" b="b"/>
            <a:pathLst>
              <a:path w="5875020" h="229870">
                <a:moveTo>
                  <a:pt x="0" y="229501"/>
                </a:moveTo>
                <a:lnTo>
                  <a:pt x="5874740" y="229501"/>
                </a:lnTo>
                <a:lnTo>
                  <a:pt x="5874740" y="0"/>
                </a:lnTo>
                <a:lnTo>
                  <a:pt x="0" y="0"/>
                </a:lnTo>
                <a:lnTo>
                  <a:pt x="0" y="229501"/>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12" hasCustomPrompt="1"/>
          </p:nvPr>
        </p:nvSpPr>
        <p:spPr>
          <a:xfrm>
            <a:off x="720000" y="613073"/>
            <a:ext cx="4875826" cy="2124236"/>
          </a:xfrm>
          <a:prstGeom prst="rect">
            <a:avLst/>
          </a:prstGeom>
        </p:spPr>
        <p:txBody>
          <a:bodyPr/>
          <a:lstStyle>
            <a:lvl1pPr>
              <a:lnSpc>
                <a:spcPct val="90000"/>
              </a:lnSpc>
              <a:defRPr sz="3600" b="1" baseline="0"/>
            </a:lvl1pPr>
          </a:lstStyle>
          <a:p>
            <a:pPr lvl="0"/>
            <a:r>
              <a:rPr lang="ru-RU" smtClean="0"/>
              <a:t>10+ Инновационных продуктов</a:t>
            </a:r>
            <a:br>
              <a:rPr lang="ru-RU" smtClean="0"/>
            </a:br>
            <a:r>
              <a:rPr lang="ru-RU" smtClean="0"/>
              <a:t>в разработке</a:t>
            </a:r>
            <a:endParaRPr lang="ru-RU"/>
          </a:p>
        </p:txBody>
      </p:sp>
      <p:sp>
        <p:nvSpPr>
          <p:cNvPr id="29" name="Текст 16"/>
          <p:cNvSpPr>
            <a:spLocks noGrp="1"/>
          </p:cNvSpPr>
          <p:nvPr>
            <p:ph type="body" sz="quarter" idx="30" hasCustomPrompt="1"/>
          </p:nvPr>
        </p:nvSpPr>
        <p:spPr>
          <a:xfrm>
            <a:off x="8584158" y="685081"/>
            <a:ext cx="4428492" cy="4752528"/>
          </a:xfrm>
          <a:prstGeom prst="rect">
            <a:avLst/>
          </a:prstGeom>
        </p:spPr>
        <p:txBody>
          <a:bodyPr/>
          <a:lstStyle>
            <a:lvl1pPr>
              <a:lnSpc>
                <a:spcPct val="100000"/>
              </a:lnSpc>
              <a:defRPr sz="1400"/>
            </a:lvl1pPr>
            <a:lvl2pPr>
              <a:defRPr sz="1800"/>
            </a:lvl2pPr>
            <a:lvl3pPr>
              <a:defRPr sz="1800"/>
            </a:lvl3pPr>
            <a:lvl4pPr>
              <a:defRPr sz="1800"/>
            </a:lvl4pPr>
            <a:lvl5pPr>
              <a:defRPr sz="1800"/>
            </a:lvl5pPr>
          </a:lstStyle>
          <a:p>
            <a:pPr lvl="0"/>
            <a:r>
              <a:rPr lang="ru-RU" smtClean="0"/>
              <a:t>В настоящее время на различных этапах фармацевтической разработки находится более десяти инновационных продуктов. Уже в ближайшие годы НПО Петровакс Фарм планирует выпустить на рынок новый</a:t>
            </a:r>
          </a:p>
          <a:p>
            <a:pPr lvl="0"/>
            <a:r>
              <a:rPr lang="ru-RU" smtClean="0"/>
              <a:t>полимерный препарат комплексного действия для лечения интоксикации различной этиологии, три биопрепарата с улучшенными фармакологическими характеристиками пролонгированного действия на основе рекомбинантных терапевтических белков для лечения гепатитов В и С, анемии у пациентов с хронической почечной недостаточностью</a:t>
            </a:r>
          </a:p>
          <a:p>
            <a:pPr lvl="0"/>
            <a:r>
              <a:rPr lang="ru-RU" smtClean="0"/>
              <a:t>и онкологических больных, ревматоидного артрита. Квадривалентная адъювантная вакцина для профилактики гриппа с эффективной защитой от 4-х штаммов вируса гриппа и с максимальным профилем безопасности будет доступна на рынке</a:t>
            </a:r>
          </a:p>
          <a:p>
            <a:pPr lvl="0"/>
            <a:r>
              <a:rPr lang="ru-RU" smtClean="0"/>
              <a:t>в 2018 году.</a:t>
            </a:r>
          </a:p>
        </p:txBody>
      </p:sp>
      <p:sp>
        <p:nvSpPr>
          <p:cNvPr id="30" name="Текст 26"/>
          <p:cNvSpPr>
            <a:spLocks noGrp="1"/>
          </p:cNvSpPr>
          <p:nvPr>
            <p:ph type="body" sz="quarter" idx="25" hasCustomPrompt="1"/>
          </p:nvPr>
        </p:nvSpPr>
        <p:spPr>
          <a:xfrm>
            <a:off x="6027874" y="1225141"/>
            <a:ext cx="2124236" cy="1728192"/>
          </a:xfrm>
          <a:prstGeom prst="rect">
            <a:avLst/>
          </a:prstGeom>
        </p:spPr>
        <p:txBody>
          <a:bodyPr anchor="t"/>
          <a:lstStyle>
            <a:lvl1pPr>
              <a:defRPr sz="1800" b="1" baseline="0"/>
            </a:lvl1pPr>
          </a:lstStyle>
          <a:p>
            <a:pPr lvl="0"/>
            <a:r>
              <a:rPr lang="ru-RU" smtClean="0"/>
              <a:t>Разработка методов контроля качества </a:t>
            </a:r>
            <a:br>
              <a:rPr lang="ru-RU" smtClean="0"/>
            </a:br>
            <a:r>
              <a:rPr lang="ru-RU" smtClean="0"/>
              <a:t>и технологии производства.</a:t>
            </a:r>
          </a:p>
        </p:txBody>
      </p:sp>
      <p:sp>
        <p:nvSpPr>
          <p:cNvPr id="31" name="Текст 26"/>
          <p:cNvSpPr>
            <a:spLocks noGrp="1"/>
          </p:cNvSpPr>
          <p:nvPr>
            <p:ph type="body" sz="quarter" idx="31" hasCustomPrompt="1"/>
          </p:nvPr>
        </p:nvSpPr>
        <p:spPr>
          <a:xfrm>
            <a:off x="6027874" y="5761645"/>
            <a:ext cx="4788532" cy="972108"/>
          </a:xfrm>
          <a:prstGeom prst="rect">
            <a:avLst/>
          </a:prstGeom>
        </p:spPr>
        <p:txBody>
          <a:bodyPr anchor="t"/>
          <a:lstStyle>
            <a:lvl1pPr>
              <a:defRPr sz="1800" b="1" baseline="0"/>
            </a:lvl1pPr>
          </a:lstStyle>
          <a:p>
            <a:pPr lvl="0"/>
            <a:r>
              <a:rPr lang="ru-RU" smtClean="0"/>
              <a:t>Планирование и проведение клинических регистрационных исследований.</a:t>
            </a:r>
          </a:p>
        </p:txBody>
      </p:sp>
      <p:sp>
        <p:nvSpPr>
          <p:cNvPr id="32" name="Текст 30"/>
          <p:cNvSpPr>
            <a:spLocks noGrp="1"/>
          </p:cNvSpPr>
          <p:nvPr>
            <p:ph type="body" sz="quarter" idx="21" hasCustomPrompt="1"/>
          </p:nvPr>
        </p:nvSpPr>
        <p:spPr>
          <a:xfrm>
            <a:off x="11791198" y="6229697"/>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05</a:t>
            </a:r>
            <a:endParaRPr lang="ru-RU"/>
          </a:p>
        </p:txBody>
      </p:sp>
      <p:pic>
        <p:nvPicPr>
          <p:cNvPr id="17" name="Рисунок 16"/>
          <p:cNvPicPr>
            <a:picLocks noChangeAspect="1"/>
          </p:cNvPicPr>
          <p:nvPr userDrawn="1"/>
        </p:nvPicPr>
        <p:blipFill>
          <a:blip r:embed="rId3"/>
          <a:stretch>
            <a:fillRect/>
          </a:stretch>
        </p:blipFill>
        <p:spPr>
          <a:xfrm>
            <a:off x="781728" y="6776589"/>
            <a:ext cx="2221810" cy="42162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родукты">
    <p:spTree>
      <p:nvGrpSpPr>
        <p:cNvPr id="1" name=""/>
        <p:cNvGrpSpPr/>
        <p:nvPr/>
      </p:nvGrpSpPr>
      <p:grpSpPr>
        <a:xfrm>
          <a:off x="0" y="0"/>
          <a:ext cx="0" cy="0"/>
          <a:chOff x="0" y="0"/>
          <a:chExt cx="0" cy="0"/>
        </a:xfrm>
      </p:grpSpPr>
      <p:sp>
        <p:nvSpPr>
          <p:cNvPr id="2" name="object 2"/>
          <p:cNvSpPr/>
          <p:nvPr userDrawn="1"/>
        </p:nvSpPr>
        <p:spPr>
          <a:xfrm>
            <a:off x="6731990" y="12"/>
            <a:ext cx="6696075" cy="234315"/>
          </a:xfrm>
          <a:custGeom>
            <a:avLst/>
            <a:gdLst/>
            <a:ahLst/>
            <a:cxnLst/>
            <a:rect l="l" t="t" r="r" b="b"/>
            <a:pathLst>
              <a:path w="6696075" h="234315">
                <a:moveTo>
                  <a:pt x="0" y="234264"/>
                </a:moveTo>
                <a:lnTo>
                  <a:pt x="6695972" y="234264"/>
                </a:lnTo>
                <a:lnTo>
                  <a:pt x="6695972" y="0"/>
                </a:lnTo>
                <a:lnTo>
                  <a:pt x="0" y="0"/>
                </a:lnTo>
                <a:lnTo>
                  <a:pt x="0" y="234264"/>
                </a:lnTo>
              </a:path>
            </a:pathLst>
          </a:custGeom>
          <a:solidFill>
            <a:srgbClr val="D1D3D4"/>
          </a:solidFill>
        </p:spPr>
        <p:txBody>
          <a:bodyPr wrap="square" lIns="0" tIns="0" rIns="0" bIns="0" rtlCol="0"/>
          <a:lstStyle/>
          <a:p>
            <a:endParaRPr/>
          </a:p>
        </p:txBody>
      </p:sp>
      <p:sp>
        <p:nvSpPr>
          <p:cNvPr id="3" name="object 3"/>
          <p:cNvSpPr/>
          <p:nvPr userDrawn="1"/>
        </p:nvSpPr>
        <p:spPr>
          <a:xfrm>
            <a:off x="12588747" y="7182002"/>
            <a:ext cx="839469" cy="378460"/>
          </a:xfrm>
          <a:custGeom>
            <a:avLst/>
            <a:gdLst/>
            <a:ahLst/>
            <a:cxnLst/>
            <a:rect l="l" t="t" r="r" b="b"/>
            <a:pathLst>
              <a:path w="839469" h="378459">
                <a:moveTo>
                  <a:pt x="0" y="378002"/>
                </a:moveTo>
                <a:lnTo>
                  <a:pt x="839215" y="378002"/>
                </a:lnTo>
                <a:lnTo>
                  <a:pt x="839215" y="0"/>
                </a:lnTo>
                <a:lnTo>
                  <a:pt x="0" y="0"/>
                </a:lnTo>
                <a:lnTo>
                  <a:pt x="0" y="378002"/>
                </a:lnTo>
              </a:path>
            </a:pathLst>
          </a:custGeom>
          <a:solidFill>
            <a:srgbClr val="00587C"/>
          </a:solidFill>
        </p:spPr>
        <p:txBody>
          <a:bodyPr wrap="square" lIns="0" tIns="0" rIns="0" bIns="0" rtlCol="0"/>
          <a:lstStyle/>
          <a:p>
            <a:endParaRPr/>
          </a:p>
        </p:txBody>
      </p:sp>
      <p:sp>
        <p:nvSpPr>
          <p:cNvPr id="5" name="object 5"/>
          <p:cNvSpPr/>
          <p:nvPr userDrawn="1"/>
        </p:nvSpPr>
        <p:spPr>
          <a:xfrm>
            <a:off x="842073" y="2386977"/>
            <a:ext cx="4262755" cy="4184015"/>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p>
        </p:txBody>
      </p:sp>
      <p:sp>
        <p:nvSpPr>
          <p:cNvPr id="6" name="object 6"/>
          <p:cNvSpPr/>
          <p:nvPr userDrawn="1"/>
        </p:nvSpPr>
        <p:spPr>
          <a:xfrm>
            <a:off x="1671390" y="516712"/>
            <a:ext cx="5010150" cy="2783205"/>
          </a:xfrm>
          <a:custGeom>
            <a:avLst/>
            <a:gdLst/>
            <a:ahLst/>
            <a:cxnLst/>
            <a:rect l="l" t="t" r="r" b="b"/>
            <a:pathLst>
              <a:path w="5010150" h="2783204">
                <a:moveTo>
                  <a:pt x="0" y="2782595"/>
                </a:moveTo>
                <a:lnTo>
                  <a:pt x="5010099" y="2782595"/>
                </a:lnTo>
                <a:lnTo>
                  <a:pt x="5010099" y="0"/>
                </a:lnTo>
                <a:lnTo>
                  <a:pt x="0" y="0"/>
                </a:lnTo>
                <a:lnTo>
                  <a:pt x="0" y="2782595"/>
                </a:lnTo>
                <a:close/>
              </a:path>
            </a:pathLst>
          </a:custGeom>
          <a:solidFill>
            <a:srgbClr val="FFFFFF"/>
          </a:solidFill>
        </p:spPr>
        <p:txBody>
          <a:bodyPr wrap="square" lIns="0" tIns="0" rIns="0" bIns="0" rtlCol="0"/>
          <a:lstStyle/>
          <a:p>
            <a:endParaRPr/>
          </a:p>
        </p:txBody>
      </p:sp>
      <p:sp>
        <p:nvSpPr>
          <p:cNvPr id="7" name="object 7"/>
          <p:cNvSpPr/>
          <p:nvPr userDrawn="1"/>
        </p:nvSpPr>
        <p:spPr>
          <a:xfrm>
            <a:off x="1671390" y="516712"/>
            <a:ext cx="5010150" cy="2783205"/>
          </a:xfrm>
          <a:custGeom>
            <a:avLst/>
            <a:gdLst/>
            <a:ahLst/>
            <a:cxnLst/>
            <a:rect l="l" t="t" r="r" b="b"/>
            <a:pathLst>
              <a:path w="5010150" h="2783204">
                <a:moveTo>
                  <a:pt x="0" y="2782595"/>
                </a:moveTo>
                <a:lnTo>
                  <a:pt x="5010099" y="2782595"/>
                </a:lnTo>
                <a:lnTo>
                  <a:pt x="5010099" y="0"/>
                </a:lnTo>
                <a:lnTo>
                  <a:pt x="0" y="0"/>
                </a:lnTo>
                <a:lnTo>
                  <a:pt x="0" y="2782595"/>
                </a:lnTo>
                <a:close/>
              </a:path>
            </a:pathLst>
          </a:custGeom>
          <a:ln w="25400">
            <a:solidFill>
              <a:srgbClr val="00587C"/>
            </a:solidFill>
            <a:miter lim="800000"/>
          </a:ln>
        </p:spPr>
        <p:txBody>
          <a:bodyPr wrap="square" lIns="0" tIns="0" rIns="0" bIns="0" rtlCol="0"/>
          <a:lstStyle/>
          <a:p>
            <a:endParaRPr/>
          </a:p>
        </p:txBody>
      </p:sp>
      <p:sp>
        <p:nvSpPr>
          <p:cNvPr id="8" name="object 8"/>
          <p:cNvSpPr/>
          <p:nvPr userDrawn="1"/>
        </p:nvSpPr>
        <p:spPr>
          <a:xfrm>
            <a:off x="7615694" y="989457"/>
            <a:ext cx="4262755" cy="4184015"/>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p>
        </p:txBody>
      </p:sp>
      <p:sp>
        <p:nvSpPr>
          <p:cNvPr id="9" name="object 9"/>
          <p:cNvSpPr/>
          <p:nvPr userDrawn="1"/>
        </p:nvSpPr>
        <p:spPr>
          <a:xfrm>
            <a:off x="418744" y="5462994"/>
            <a:ext cx="1609090" cy="810260"/>
          </a:xfrm>
          <a:custGeom>
            <a:avLst/>
            <a:gdLst/>
            <a:ahLst/>
            <a:cxnLst/>
            <a:rect l="l" t="t" r="r" b="b"/>
            <a:pathLst>
              <a:path w="1609089"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10" name="object 10"/>
          <p:cNvSpPr/>
          <p:nvPr userDrawn="1"/>
        </p:nvSpPr>
        <p:spPr>
          <a:xfrm>
            <a:off x="11459247" y="1165199"/>
            <a:ext cx="1609090"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16" name="object 16"/>
          <p:cNvSpPr/>
          <p:nvPr userDrawn="1"/>
        </p:nvSpPr>
        <p:spPr>
          <a:xfrm>
            <a:off x="6140703" y="4962702"/>
            <a:ext cx="6434455" cy="2206625"/>
          </a:xfrm>
          <a:custGeom>
            <a:avLst/>
            <a:gdLst/>
            <a:ahLst/>
            <a:cxnLst/>
            <a:rect l="l" t="t" r="r" b="b"/>
            <a:pathLst>
              <a:path w="6434455" h="2206625">
                <a:moveTo>
                  <a:pt x="0" y="2206599"/>
                </a:moveTo>
                <a:lnTo>
                  <a:pt x="6434099" y="2206599"/>
                </a:lnTo>
                <a:lnTo>
                  <a:pt x="6434099" y="0"/>
                </a:lnTo>
                <a:lnTo>
                  <a:pt x="0" y="0"/>
                </a:lnTo>
                <a:lnTo>
                  <a:pt x="0" y="2206599"/>
                </a:lnTo>
                <a:close/>
              </a:path>
            </a:pathLst>
          </a:custGeom>
          <a:solidFill>
            <a:srgbClr val="FFFFFF"/>
          </a:solidFill>
        </p:spPr>
        <p:txBody>
          <a:bodyPr wrap="square" lIns="0" tIns="0" rIns="0" bIns="0" rtlCol="0"/>
          <a:lstStyle/>
          <a:p>
            <a:endParaRPr/>
          </a:p>
        </p:txBody>
      </p:sp>
      <p:sp>
        <p:nvSpPr>
          <p:cNvPr id="17" name="object 17"/>
          <p:cNvSpPr txBox="1"/>
          <p:nvPr userDrawn="1"/>
        </p:nvSpPr>
        <p:spPr>
          <a:xfrm>
            <a:off x="6140703" y="4962702"/>
            <a:ext cx="6434455" cy="2305118"/>
          </a:xfrm>
          <a:prstGeom prst="rect">
            <a:avLst/>
          </a:prstGeom>
          <a:ln w="25399">
            <a:solidFill>
              <a:srgbClr val="00587C"/>
            </a:solidFill>
            <a:miter lim="800000"/>
          </a:ln>
        </p:spPr>
        <p:txBody>
          <a:bodyPr vert="horz" wrap="square" lIns="0" tIns="0" rIns="0" bIns="0" rtlCol="0">
            <a:spAutoFit/>
          </a:bodyPr>
          <a:lstStyle/>
          <a:p>
            <a:pPr marL="253365" marR="189865">
              <a:lnSpc>
                <a:spcPct val="107100"/>
              </a:lnSpc>
            </a:pPr>
            <a:endParaRPr lang="ru-RU" sz="1400" smtClean="0">
              <a:latin typeface="Verdana"/>
              <a:cs typeface="Verdana"/>
            </a:endParaRPr>
          </a:p>
          <a:p>
            <a:pPr marL="253365" marR="189865">
              <a:lnSpc>
                <a:spcPct val="107100"/>
              </a:lnSpc>
            </a:pPr>
            <a:endParaRPr lang="ru-RU" sz="1400" smtClean="0">
              <a:latin typeface="Verdana"/>
              <a:cs typeface="Verdana"/>
            </a:endParaRPr>
          </a:p>
          <a:p>
            <a:pPr marL="253365" marR="189865">
              <a:lnSpc>
                <a:spcPct val="107100"/>
              </a:lnSpc>
            </a:pPr>
            <a:endParaRPr lang="ru-RU" sz="1400" smtClean="0">
              <a:latin typeface="Verdana"/>
              <a:cs typeface="Verdana"/>
            </a:endParaRPr>
          </a:p>
          <a:p>
            <a:pPr marL="253365" marR="189865">
              <a:lnSpc>
                <a:spcPct val="107100"/>
              </a:lnSpc>
            </a:pPr>
            <a:endParaRPr lang="ru-RU" sz="1400" smtClean="0">
              <a:latin typeface="Verdana"/>
              <a:cs typeface="Verdana"/>
            </a:endParaRPr>
          </a:p>
          <a:p>
            <a:pPr marL="253365" marR="189865">
              <a:lnSpc>
                <a:spcPct val="107100"/>
              </a:lnSpc>
            </a:pPr>
            <a:endParaRPr lang="ru-RU" sz="1400" smtClean="0">
              <a:latin typeface="Verdana"/>
              <a:cs typeface="Verdana"/>
            </a:endParaRPr>
          </a:p>
          <a:p>
            <a:pPr marL="253365" marR="189865">
              <a:lnSpc>
                <a:spcPct val="107100"/>
              </a:lnSpc>
            </a:pPr>
            <a:endParaRPr lang="ru-RU" sz="1400" smtClean="0">
              <a:latin typeface="Verdana"/>
              <a:cs typeface="Verdana"/>
            </a:endParaRPr>
          </a:p>
          <a:p>
            <a:pPr marL="253365" marR="189865">
              <a:lnSpc>
                <a:spcPct val="107100"/>
              </a:lnSpc>
            </a:pPr>
            <a:endParaRPr lang="ru-RU" sz="1400" smtClean="0">
              <a:latin typeface="Verdana"/>
              <a:cs typeface="Verdana"/>
            </a:endParaRPr>
          </a:p>
          <a:p>
            <a:pPr marL="253365" marR="189865">
              <a:lnSpc>
                <a:spcPct val="107100"/>
              </a:lnSpc>
            </a:pPr>
            <a:endParaRPr lang="ru-RU" sz="1400" smtClean="0">
              <a:latin typeface="Verdana"/>
              <a:cs typeface="Verdana"/>
            </a:endParaRPr>
          </a:p>
          <a:p>
            <a:pPr marL="253365" marR="189865">
              <a:lnSpc>
                <a:spcPct val="107100"/>
              </a:lnSpc>
            </a:pPr>
            <a:endParaRPr lang="ru-RU" sz="1400">
              <a:latin typeface="Verdana"/>
              <a:cs typeface="Verdana"/>
            </a:endParaRPr>
          </a:p>
          <a:p>
            <a:pPr marL="253365" marR="189865">
              <a:lnSpc>
                <a:spcPct val="107100"/>
              </a:lnSpc>
            </a:pPr>
            <a:endParaRPr lang="ru-RU" sz="1400" smtClean="0">
              <a:latin typeface="Verdana"/>
              <a:cs typeface="Verdana"/>
            </a:endParaRPr>
          </a:p>
        </p:txBody>
      </p:sp>
      <p:sp>
        <p:nvSpPr>
          <p:cNvPr id="27"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04</a:t>
            </a:r>
            <a:endParaRPr lang="ru-RU"/>
          </a:p>
        </p:txBody>
      </p:sp>
      <p:sp>
        <p:nvSpPr>
          <p:cNvPr id="29" name="Текст 30"/>
          <p:cNvSpPr>
            <a:spLocks noGrp="1"/>
          </p:cNvSpPr>
          <p:nvPr>
            <p:ph type="body" sz="quarter" idx="12" hasCustomPrompt="1"/>
          </p:nvPr>
        </p:nvSpPr>
        <p:spPr>
          <a:xfrm>
            <a:off x="267234" y="5617629"/>
            <a:ext cx="3240360" cy="576064"/>
          </a:xfrm>
          <a:prstGeom prst="rect">
            <a:avLst/>
          </a:prstGeom>
        </p:spPr>
        <p:txBody>
          <a:bodyPr/>
          <a:lstStyle>
            <a:lvl1pPr>
              <a:lnSpc>
                <a:spcPct val="90000"/>
              </a:lnSpc>
              <a:defRPr sz="3600" b="1" baseline="0"/>
            </a:lvl1pPr>
          </a:lstStyle>
          <a:p>
            <a:pPr lvl="0"/>
            <a:r>
              <a:rPr lang="ru-RU" smtClean="0"/>
              <a:t>Название</a:t>
            </a:r>
            <a:endParaRPr lang="ru-RU"/>
          </a:p>
        </p:txBody>
      </p:sp>
      <p:sp>
        <p:nvSpPr>
          <p:cNvPr id="31" name="Текст 16"/>
          <p:cNvSpPr>
            <a:spLocks noGrp="1"/>
          </p:cNvSpPr>
          <p:nvPr>
            <p:ph type="body" sz="quarter" idx="30"/>
          </p:nvPr>
        </p:nvSpPr>
        <p:spPr>
          <a:xfrm>
            <a:off x="1851410" y="685081"/>
            <a:ext cx="4608512" cy="2484276"/>
          </a:xfrm>
          <a:prstGeom prst="rect">
            <a:avLst/>
          </a:prstGeom>
        </p:spPr>
        <p:txBody>
          <a:bodyPr/>
          <a:lstStyle>
            <a:lvl1pPr>
              <a:lnSpc>
                <a:spcPct val="100000"/>
              </a:lnSpc>
              <a:defRPr sz="1400" baseline="0"/>
            </a:lvl1pPr>
            <a:lvl2pPr>
              <a:defRPr sz="1800"/>
            </a:lvl2pPr>
            <a:lvl3pPr>
              <a:defRPr sz="1800"/>
            </a:lvl3pPr>
            <a:lvl4pPr>
              <a:defRPr sz="1800"/>
            </a:lvl4pPr>
            <a:lvl5pPr>
              <a:defRPr sz="1800"/>
            </a:lvl5pPr>
          </a:lstStyle>
          <a:p>
            <a:pPr lvl="0"/>
            <a:r>
              <a:rPr lang="ru-RU" smtClean="0"/>
              <a:t>Образец текста</a:t>
            </a:r>
          </a:p>
        </p:txBody>
      </p:sp>
      <p:sp>
        <p:nvSpPr>
          <p:cNvPr id="32" name="Текст 30"/>
          <p:cNvSpPr>
            <a:spLocks noGrp="1"/>
          </p:cNvSpPr>
          <p:nvPr>
            <p:ph type="body" sz="quarter" idx="31" hasCustomPrompt="1"/>
          </p:nvPr>
        </p:nvSpPr>
        <p:spPr>
          <a:xfrm>
            <a:off x="9232230" y="1261145"/>
            <a:ext cx="3240360" cy="576064"/>
          </a:xfrm>
          <a:prstGeom prst="rect">
            <a:avLst/>
          </a:prstGeom>
        </p:spPr>
        <p:txBody>
          <a:bodyPr/>
          <a:lstStyle>
            <a:lvl1pPr algn="r">
              <a:lnSpc>
                <a:spcPct val="90000"/>
              </a:lnSpc>
              <a:defRPr sz="3600" b="1" baseline="0"/>
            </a:lvl1pPr>
          </a:lstStyle>
          <a:p>
            <a:pPr lvl="0"/>
            <a:r>
              <a:rPr lang="ru-RU" smtClean="0"/>
              <a:t>Название</a:t>
            </a:r>
            <a:endParaRPr lang="ru-RU"/>
          </a:p>
        </p:txBody>
      </p:sp>
      <p:sp>
        <p:nvSpPr>
          <p:cNvPr id="33" name="Текст 16"/>
          <p:cNvSpPr>
            <a:spLocks noGrp="1"/>
          </p:cNvSpPr>
          <p:nvPr>
            <p:ph type="body" sz="quarter" idx="32"/>
          </p:nvPr>
        </p:nvSpPr>
        <p:spPr>
          <a:xfrm>
            <a:off x="6387914" y="5149577"/>
            <a:ext cx="5976664" cy="1908212"/>
          </a:xfrm>
          <a:prstGeom prst="rect">
            <a:avLst/>
          </a:prstGeom>
        </p:spPr>
        <p:txBody>
          <a:bodyPr/>
          <a:lstStyle>
            <a:lvl1pPr>
              <a:lnSpc>
                <a:spcPct val="100000"/>
              </a:lnSpc>
              <a:defRPr sz="1400" baseline="0"/>
            </a:lvl1pPr>
            <a:lvl2pPr>
              <a:defRPr sz="1800"/>
            </a:lvl2pPr>
            <a:lvl3pPr>
              <a:defRPr sz="1800"/>
            </a:lvl3pPr>
            <a:lvl4pPr>
              <a:defRPr sz="1800"/>
            </a:lvl4pPr>
            <a:lvl5pPr>
              <a:defRPr sz="1800"/>
            </a:lvl5pPr>
          </a:lstStyle>
          <a:p>
            <a:pPr lvl="0"/>
            <a:r>
              <a:rPr lang="ru-RU" smtClean="0"/>
              <a:t>Образец текста</a:t>
            </a:r>
          </a:p>
        </p:txBody>
      </p:sp>
      <p:pic>
        <p:nvPicPr>
          <p:cNvPr id="20" name="Рисунок 19"/>
          <p:cNvPicPr>
            <a:picLocks noChangeAspect="1"/>
          </p:cNvPicPr>
          <p:nvPr userDrawn="1"/>
        </p:nvPicPr>
        <p:blipFill>
          <a:blip r:embed="rId2"/>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2537184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Продукты">
    <p:spTree>
      <p:nvGrpSpPr>
        <p:cNvPr id="1" name=""/>
        <p:cNvGrpSpPr/>
        <p:nvPr/>
      </p:nvGrpSpPr>
      <p:grpSpPr>
        <a:xfrm>
          <a:off x="0" y="0"/>
          <a:ext cx="0" cy="0"/>
          <a:chOff x="0" y="0"/>
          <a:chExt cx="0" cy="0"/>
        </a:xfrm>
      </p:grpSpPr>
      <p:sp>
        <p:nvSpPr>
          <p:cNvPr id="2" name="object 2"/>
          <p:cNvSpPr/>
          <p:nvPr userDrawn="1"/>
        </p:nvSpPr>
        <p:spPr>
          <a:xfrm>
            <a:off x="6731990" y="12"/>
            <a:ext cx="6696075" cy="234315"/>
          </a:xfrm>
          <a:custGeom>
            <a:avLst/>
            <a:gdLst/>
            <a:ahLst/>
            <a:cxnLst/>
            <a:rect l="l" t="t" r="r" b="b"/>
            <a:pathLst>
              <a:path w="6696075" h="234315">
                <a:moveTo>
                  <a:pt x="0" y="234264"/>
                </a:moveTo>
                <a:lnTo>
                  <a:pt x="6695972" y="234264"/>
                </a:lnTo>
                <a:lnTo>
                  <a:pt x="6695972" y="0"/>
                </a:lnTo>
                <a:lnTo>
                  <a:pt x="0" y="0"/>
                </a:lnTo>
                <a:lnTo>
                  <a:pt x="0" y="234264"/>
                </a:lnTo>
              </a:path>
            </a:pathLst>
          </a:custGeom>
          <a:solidFill>
            <a:srgbClr val="D1D3D4"/>
          </a:solidFill>
        </p:spPr>
        <p:txBody>
          <a:bodyPr wrap="square" lIns="0" tIns="0" rIns="0" bIns="0" rtlCol="0"/>
          <a:lstStyle/>
          <a:p>
            <a:endParaRPr/>
          </a:p>
        </p:txBody>
      </p:sp>
      <p:sp>
        <p:nvSpPr>
          <p:cNvPr id="3" name="object 3"/>
          <p:cNvSpPr/>
          <p:nvPr userDrawn="1"/>
        </p:nvSpPr>
        <p:spPr>
          <a:xfrm>
            <a:off x="12588747" y="7182002"/>
            <a:ext cx="839469" cy="378460"/>
          </a:xfrm>
          <a:custGeom>
            <a:avLst/>
            <a:gdLst/>
            <a:ahLst/>
            <a:cxnLst/>
            <a:rect l="l" t="t" r="r" b="b"/>
            <a:pathLst>
              <a:path w="839469" h="378459">
                <a:moveTo>
                  <a:pt x="0" y="378002"/>
                </a:moveTo>
                <a:lnTo>
                  <a:pt x="839215" y="378002"/>
                </a:lnTo>
                <a:lnTo>
                  <a:pt x="839215" y="0"/>
                </a:lnTo>
                <a:lnTo>
                  <a:pt x="0" y="0"/>
                </a:lnTo>
                <a:lnTo>
                  <a:pt x="0" y="378002"/>
                </a:lnTo>
              </a:path>
            </a:pathLst>
          </a:custGeom>
          <a:solidFill>
            <a:srgbClr val="00587C"/>
          </a:solidFill>
        </p:spPr>
        <p:txBody>
          <a:bodyPr wrap="square" lIns="0" tIns="0" rIns="0" bIns="0" rtlCol="0"/>
          <a:lstStyle/>
          <a:p>
            <a:endParaRPr/>
          </a:p>
        </p:txBody>
      </p:sp>
      <p:sp>
        <p:nvSpPr>
          <p:cNvPr id="6" name="object 6"/>
          <p:cNvSpPr/>
          <p:nvPr userDrawn="1"/>
        </p:nvSpPr>
        <p:spPr>
          <a:xfrm>
            <a:off x="1671390" y="516712"/>
            <a:ext cx="5010150" cy="2783205"/>
          </a:xfrm>
          <a:custGeom>
            <a:avLst/>
            <a:gdLst/>
            <a:ahLst/>
            <a:cxnLst/>
            <a:rect l="l" t="t" r="r" b="b"/>
            <a:pathLst>
              <a:path w="5010150" h="2783204">
                <a:moveTo>
                  <a:pt x="0" y="2782595"/>
                </a:moveTo>
                <a:lnTo>
                  <a:pt x="5010099" y="2782595"/>
                </a:lnTo>
                <a:lnTo>
                  <a:pt x="5010099" y="0"/>
                </a:lnTo>
                <a:lnTo>
                  <a:pt x="0" y="0"/>
                </a:lnTo>
                <a:lnTo>
                  <a:pt x="0" y="2782595"/>
                </a:lnTo>
                <a:close/>
              </a:path>
            </a:pathLst>
          </a:custGeom>
          <a:solidFill>
            <a:srgbClr val="FFFFFF"/>
          </a:solidFill>
        </p:spPr>
        <p:txBody>
          <a:bodyPr wrap="square" lIns="0" tIns="0" rIns="0" bIns="0" rtlCol="0"/>
          <a:lstStyle/>
          <a:p>
            <a:endParaRPr/>
          </a:p>
        </p:txBody>
      </p:sp>
      <p:sp>
        <p:nvSpPr>
          <p:cNvPr id="9" name="object 9"/>
          <p:cNvSpPr/>
          <p:nvPr userDrawn="1"/>
        </p:nvSpPr>
        <p:spPr>
          <a:xfrm>
            <a:off x="418744" y="5462994"/>
            <a:ext cx="1609090" cy="810260"/>
          </a:xfrm>
          <a:custGeom>
            <a:avLst/>
            <a:gdLst/>
            <a:ahLst/>
            <a:cxnLst/>
            <a:rect l="l" t="t" r="r" b="b"/>
            <a:pathLst>
              <a:path w="1609089"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10" name="object 10"/>
          <p:cNvSpPr/>
          <p:nvPr userDrawn="1"/>
        </p:nvSpPr>
        <p:spPr>
          <a:xfrm>
            <a:off x="11459247" y="1165199"/>
            <a:ext cx="1609090"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27"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04</a:t>
            </a:r>
            <a:endParaRPr lang="ru-RU"/>
          </a:p>
        </p:txBody>
      </p:sp>
      <p:pic>
        <p:nvPicPr>
          <p:cNvPr id="12" name="Рисунок 11"/>
          <p:cNvPicPr>
            <a:picLocks noChangeAspect="1"/>
          </p:cNvPicPr>
          <p:nvPr userDrawn="1"/>
        </p:nvPicPr>
        <p:blipFill>
          <a:blip r:embed="rId2"/>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127280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Продукты">
    <p:spTree>
      <p:nvGrpSpPr>
        <p:cNvPr id="1" name=""/>
        <p:cNvGrpSpPr/>
        <p:nvPr/>
      </p:nvGrpSpPr>
      <p:grpSpPr>
        <a:xfrm>
          <a:off x="0" y="0"/>
          <a:ext cx="0" cy="0"/>
          <a:chOff x="0" y="0"/>
          <a:chExt cx="0" cy="0"/>
        </a:xfrm>
      </p:grpSpPr>
      <p:sp>
        <p:nvSpPr>
          <p:cNvPr id="3" name="object 3"/>
          <p:cNvSpPr/>
          <p:nvPr userDrawn="1"/>
        </p:nvSpPr>
        <p:spPr>
          <a:xfrm>
            <a:off x="12588747" y="7182002"/>
            <a:ext cx="839469" cy="378460"/>
          </a:xfrm>
          <a:custGeom>
            <a:avLst/>
            <a:gdLst/>
            <a:ahLst/>
            <a:cxnLst/>
            <a:rect l="l" t="t" r="r" b="b"/>
            <a:pathLst>
              <a:path w="839469" h="378459">
                <a:moveTo>
                  <a:pt x="0" y="378002"/>
                </a:moveTo>
                <a:lnTo>
                  <a:pt x="839215" y="378002"/>
                </a:lnTo>
                <a:lnTo>
                  <a:pt x="839215" y="0"/>
                </a:lnTo>
                <a:lnTo>
                  <a:pt x="0" y="0"/>
                </a:lnTo>
                <a:lnTo>
                  <a:pt x="0" y="378002"/>
                </a:lnTo>
              </a:path>
            </a:pathLst>
          </a:custGeom>
          <a:solidFill>
            <a:srgbClr val="00587C"/>
          </a:solidFill>
        </p:spPr>
        <p:txBody>
          <a:bodyPr wrap="square" lIns="0" tIns="0" rIns="0" bIns="0" rtlCol="0"/>
          <a:lstStyle/>
          <a:p>
            <a:endParaRPr/>
          </a:p>
        </p:txBody>
      </p:sp>
      <p:sp>
        <p:nvSpPr>
          <p:cNvPr id="27"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04</a:t>
            </a:r>
            <a:endParaRPr lang="ru-RU"/>
          </a:p>
        </p:txBody>
      </p:sp>
      <p:sp>
        <p:nvSpPr>
          <p:cNvPr id="11" name="Текст 30"/>
          <p:cNvSpPr>
            <a:spLocks noGrp="1"/>
          </p:cNvSpPr>
          <p:nvPr>
            <p:ph type="body" sz="quarter" idx="12" hasCustomPrompt="1"/>
          </p:nvPr>
        </p:nvSpPr>
        <p:spPr>
          <a:xfrm>
            <a:off x="1887414" y="856706"/>
            <a:ext cx="10333148" cy="539042"/>
          </a:xfrm>
          <a:prstGeom prst="rect">
            <a:avLst/>
          </a:prstGeom>
        </p:spPr>
        <p:txBody>
          <a:bodyPr anchor="ctr"/>
          <a:lstStyle>
            <a:lvl1pPr>
              <a:lnSpc>
                <a:spcPct val="90000"/>
              </a:lnSpc>
              <a:defRPr sz="3200" b="1"/>
            </a:lvl1pPr>
          </a:lstStyle>
          <a:p>
            <a:pPr lvl="0"/>
            <a:r>
              <a:rPr lang="ru-RU" smtClean="0"/>
              <a:t>Заголовок основного раздела</a:t>
            </a:r>
            <a:endParaRPr lang="ru-RU"/>
          </a:p>
        </p:txBody>
      </p:sp>
      <p:pic>
        <p:nvPicPr>
          <p:cNvPr id="8" name="Рисунок 7"/>
          <p:cNvPicPr>
            <a:picLocks noChangeAspect="1"/>
          </p:cNvPicPr>
          <p:nvPr userDrawn="1"/>
        </p:nvPicPr>
        <p:blipFill>
          <a:blip r:embed="rId2"/>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38751469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4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Продукты">
    <p:spTree>
      <p:nvGrpSpPr>
        <p:cNvPr id="1" name=""/>
        <p:cNvGrpSpPr/>
        <p:nvPr/>
      </p:nvGrpSpPr>
      <p:grpSpPr>
        <a:xfrm>
          <a:off x="0" y="0"/>
          <a:ext cx="0" cy="0"/>
          <a:chOff x="0" y="0"/>
          <a:chExt cx="0" cy="0"/>
        </a:xfrm>
      </p:grpSpPr>
      <p:sp>
        <p:nvSpPr>
          <p:cNvPr id="2" name="object 2"/>
          <p:cNvSpPr/>
          <p:nvPr userDrawn="1"/>
        </p:nvSpPr>
        <p:spPr>
          <a:xfrm>
            <a:off x="6731990" y="12"/>
            <a:ext cx="6696075" cy="234315"/>
          </a:xfrm>
          <a:custGeom>
            <a:avLst/>
            <a:gdLst/>
            <a:ahLst/>
            <a:cxnLst/>
            <a:rect l="l" t="t" r="r" b="b"/>
            <a:pathLst>
              <a:path w="6696075" h="234315">
                <a:moveTo>
                  <a:pt x="0" y="234264"/>
                </a:moveTo>
                <a:lnTo>
                  <a:pt x="6695972" y="234264"/>
                </a:lnTo>
                <a:lnTo>
                  <a:pt x="6695972" y="0"/>
                </a:lnTo>
                <a:lnTo>
                  <a:pt x="0" y="0"/>
                </a:lnTo>
                <a:lnTo>
                  <a:pt x="0" y="234264"/>
                </a:lnTo>
              </a:path>
            </a:pathLst>
          </a:custGeom>
          <a:solidFill>
            <a:srgbClr val="D1D3D4"/>
          </a:solidFill>
        </p:spPr>
        <p:txBody>
          <a:bodyPr wrap="square" lIns="0" tIns="0" rIns="0" bIns="0" rtlCol="0"/>
          <a:lstStyle/>
          <a:p>
            <a:endParaRPr/>
          </a:p>
        </p:txBody>
      </p:sp>
      <p:sp>
        <p:nvSpPr>
          <p:cNvPr id="3" name="object 3"/>
          <p:cNvSpPr/>
          <p:nvPr userDrawn="1"/>
        </p:nvSpPr>
        <p:spPr>
          <a:xfrm>
            <a:off x="12588747" y="7182002"/>
            <a:ext cx="839469" cy="378460"/>
          </a:xfrm>
          <a:custGeom>
            <a:avLst/>
            <a:gdLst/>
            <a:ahLst/>
            <a:cxnLst/>
            <a:rect l="l" t="t" r="r" b="b"/>
            <a:pathLst>
              <a:path w="839469" h="378459">
                <a:moveTo>
                  <a:pt x="0" y="378002"/>
                </a:moveTo>
                <a:lnTo>
                  <a:pt x="839215" y="378002"/>
                </a:lnTo>
                <a:lnTo>
                  <a:pt x="839215" y="0"/>
                </a:lnTo>
                <a:lnTo>
                  <a:pt x="0" y="0"/>
                </a:lnTo>
                <a:lnTo>
                  <a:pt x="0" y="378002"/>
                </a:lnTo>
              </a:path>
            </a:pathLst>
          </a:custGeom>
          <a:solidFill>
            <a:srgbClr val="00587C"/>
          </a:solidFill>
        </p:spPr>
        <p:txBody>
          <a:bodyPr wrap="square" lIns="0" tIns="0" rIns="0" bIns="0" rtlCol="0"/>
          <a:lstStyle/>
          <a:p>
            <a:endParaRPr/>
          </a:p>
        </p:txBody>
      </p:sp>
      <p:sp>
        <p:nvSpPr>
          <p:cNvPr id="27"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8"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04</a:t>
            </a:r>
            <a:endParaRPr lang="ru-RU"/>
          </a:p>
        </p:txBody>
      </p:sp>
      <p:sp>
        <p:nvSpPr>
          <p:cNvPr id="29" name="Текст 30"/>
          <p:cNvSpPr>
            <a:spLocks noGrp="1"/>
          </p:cNvSpPr>
          <p:nvPr>
            <p:ph type="body" sz="quarter" idx="12" hasCustomPrompt="1"/>
          </p:nvPr>
        </p:nvSpPr>
        <p:spPr>
          <a:xfrm>
            <a:off x="267234" y="5617629"/>
            <a:ext cx="3240360" cy="576064"/>
          </a:xfrm>
          <a:prstGeom prst="rect">
            <a:avLst/>
          </a:prstGeom>
        </p:spPr>
        <p:txBody>
          <a:bodyPr/>
          <a:lstStyle>
            <a:lvl1pPr>
              <a:lnSpc>
                <a:spcPct val="90000"/>
              </a:lnSpc>
              <a:defRPr sz="3600" b="1" baseline="0"/>
            </a:lvl1pPr>
          </a:lstStyle>
          <a:p>
            <a:pPr lvl="0"/>
            <a:r>
              <a:rPr lang="ru-RU" smtClean="0"/>
              <a:t>Название</a:t>
            </a:r>
            <a:endParaRPr lang="ru-RU"/>
          </a:p>
        </p:txBody>
      </p:sp>
      <p:sp>
        <p:nvSpPr>
          <p:cNvPr id="31" name="Текст 16"/>
          <p:cNvSpPr>
            <a:spLocks noGrp="1"/>
          </p:cNvSpPr>
          <p:nvPr>
            <p:ph type="body" sz="quarter" idx="30"/>
          </p:nvPr>
        </p:nvSpPr>
        <p:spPr>
          <a:xfrm>
            <a:off x="1851410" y="685081"/>
            <a:ext cx="4608512" cy="2484276"/>
          </a:xfrm>
          <a:prstGeom prst="rect">
            <a:avLst/>
          </a:prstGeom>
        </p:spPr>
        <p:txBody>
          <a:bodyPr/>
          <a:lstStyle>
            <a:lvl1pPr>
              <a:lnSpc>
                <a:spcPct val="100000"/>
              </a:lnSpc>
              <a:defRPr sz="1400" baseline="0"/>
            </a:lvl1pPr>
            <a:lvl2pPr>
              <a:defRPr sz="1800"/>
            </a:lvl2pPr>
            <a:lvl3pPr>
              <a:defRPr sz="1800"/>
            </a:lvl3pPr>
            <a:lvl4pPr>
              <a:defRPr sz="1800"/>
            </a:lvl4pPr>
            <a:lvl5pPr>
              <a:defRPr sz="1800"/>
            </a:lvl5pPr>
          </a:lstStyle>
          <a:p>
            <a:pPr lvl="0"/>
            <a:r>
              <a:rPr lang="ru-RU" smtClean="0"/>
              <a:t>Образец текста</a:t>
            </a:r>
          </a:p>
        </p:txBody>
      </p:sp>
      <p:sp>
        <p:nvSpPr>
          <p:cNvPr id="33" name="Текст 16"/>
          <p:cNvSpPr>
            <a:spLocks noGrp="1"/>
          </p:cNvSpPr>
          <p:nvPr>
            <p:ph type="body" sz="quarter" idx="32"/>
          </p:nvPr>
        </p:nvSpPr>
        <p:spPr>
          <a:xfrm>
            <a:off x="6387914" y="5149577"/>
            <a:ext cx="5976664" cy="1908212"/>
          </a:xfrm>
          <a:prstGeom prst="rect">
            <a:avLst/>
          </a:prstGeom>
        </p:spPr>
        <p:txBody>
          <a:bodyPr/>
          <a:lstStyle>
            <a:lvl1pPr>
              <a:lnSpc>
                <a:spcPct val="100000"/>
              </a:lnSpc>
              <a:defRPr sz="1400" baseline="0"/>
            </a:lvl1pPr>
            <a:lvl2pPr>
              <a:defRPr sz="1800"/>
            </a:lvl2pPr>
            <a:lvl3pPr>
              <a:defRPr sz="1800"/>
            </a:lvl3pPr>
            <a:lvl4pPr>
              <a:defRPr sz="1800"/>
            </a:lvl4pPr>
            <a:lvl5pPr>
              <a:defRPr sz="1800"/>
            </a:lvl5pPr>
          </a:lstStyle>
          <a:p>
            <a:pPr lvl="0"/>
            <a:r>
              <a:rPr lang="ru-RU" smtClean="0"/>
              <a:t>Образец текста</a:t>
            </a:r>
          </a:p>
        </p:txBody>
      </p:sp>
      <p:pic>
        <p:nvPicPr>
          <p:cNvPr id="10" name="Рисунок 9"/>
          <p:cNvPicPr>
            <a:picLocks noChangeAspect="1"/>
          </p:cNvPicPr>
          <p:nvPr userDrawn="1"/>
        </p:nvPicPr>
        <p:blipFill>
          <a:blip r:embed="rId2"/>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2869349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15" name="object 5"/>
          <p:cNvSpPr/>
          <p:nvPr userDrawn="1"/>
        </p:nvSpPr>
        <p:spPr>
          <a:xfrm>
            <a:off x="1691195" y="957707"/>
            <a:ext cx="4171315" cy="5671820"/>
          </a:xfrm>
          <a:custGeom>
            <a:avLst/>
            <a:gdLst/>
            <a:ahLst/>
            <a:cxnLst/>
            <a:rect l="l" t="t" r="r" b="b"/>
            <a:pathLst>
              <a:path w="4171315" h="5671820">
                <a:moveTo>
                  <a:pt x="0" y="5671604"/>
                </a:moveTo>
                <a:lnTo>
                  <a:pt x="4170845" y="5671604"/>
                </a:lnTo>
                <a:lnTo>
                  <a:pt x="4170845" y="0"/>
                </a:lnTo>
                <a:lnTo>
                  <a:pt x="0" y="0"/>
                </a:lnTo>
                <a:lnTo>
                  <a:pt x="0" y="5671604"/>
                </a:lnTo>
                <a:close/>
              </a:path>
            </a:pathLst>
          </a:custGeom>
          <a:ln w="25399">
            <a:solidFill>
              <a:srgbClr val="005890"/>
            </a:solidFill>
            <a:miter lim="800000"/>
          </a:ln>
        </p:spPr>
        <p:txBody>
          <a:bodyPr wrap="square" lIns="0" tIns="0" rIns="0" bIns="0" rtlCol="0"/>
          <a:lstStyle/>
          <a:p>
            <a:endParaRPr/>
          </a:p>
        </p:txBody>
      </p:sp>
      <p:sp>
        <p:nvSpPr>
          <p:cNvPr id="16" name="object 7"/>
          <p:cNvSpPr/>
          <p:nvPr userDrawn="1"/>
        </p:nvSpPr>
        <p:spPr>
          <a:xfrm>
            <a:off x="883704" y="2879458"/>
            <a:ext cx="5811520" cy="1801495"/>
          </a:xfrm>
          <a:custGeom>
            <a:avLst/>
            <a:gdLst/>
            <a:ahLst/>
            <a:cxnLst/>
            <a:rect l="l" t="t" r="r" b="b"/>
            <a:pathLst>
              <a:path w="5811520" h="1801495">
                <a:moveTo>
                  <a:pt x="0" y="1801101"/>
                </a:moveTo>
                <a:lnTo>
                  <a:pt x="5811253" y="1801101"/>
                </a:lnTo>
                <a:lnTo>
                  <a:pt x="5811253" y="0"/>
                </a:lnTo>
                <a:lnTo>
                  <a:pt x="0" y="0"/>
                </a:lnTo>
                <a:lnTo>
                  <a:pt x="0" y="1801101"/>
                </a:lnTo>
                <a:close/>
              </a:path>
            </a:pathLst>
          </a:custGeom>
          <a:solidFill>
            <a:schemeClr val="bg1"/>
          </a:solidFill>
          <a:ln w="88900">
            <a:solidFill>
              <a:srgbClr val="005890"/>
            </a:solidFill>
            <a:miter lim="800000"/>
          </a:ln>
        </p:spPr>
        <p:txBody>
          <a:bodyPr wrap="square" lIns="0" tIns="0" rIns="0" bIns="0" rtlCol="0"/>
          <a:lstStyle/>
          <a:p>
            <a:endParaRPr/>
          </a:p>
        </p:txBody>
      </p:sp>
      <p:sp>
        <p:nvSpPr>
          <p:cNvPr id="7" name="object 2"/>
          <p:cNvSpPr/>
          <p:nvPr userDrawn="1"/>
        </p:nvSpPr>
        <p:spPr>
          <a:xfrm>
            <a:off x="6731990" y="12"/>
            <a:ext cx="6696075" cy="7560309"/>
          </a:xfrm>
          <a:custGeom>
            <a:avLst/>
            <a:gdLst/>
            <a:ahLst/>
            <a:cxnLst/>
            <a:rect l="l" t="t" r="r" b="b"/>
            <a:pathLst>
              <a:path w="6696075" h="7560309">
                <a:moveTo>
                  <a:pt x="0" y="7559992"/>
                </a:moveTo>
                <a:lnTo>
                  <a:pt x="6695972" y="7559992"/>
                </a:lnTo>
                <a:lnTo>
                  <a:pt x="6695972" y="0"/>
                </a:lnTo>
                <a:lnTo>
                  <a:pt x="0" y="0"/>
                </a:lnTo>
                <a:lnTo>
                  <a:pt x="0" y="7559992"/>
                </a:lnTo>
              </a:path>
            </a:pathLst>
          </a:custGeom>
          <a:solidFill>
            <a:srgbClr val="DCDDDE"/>
          </a:solidFill>
        </p:spPr>
        <p:txBody>
          <a:bodyPr wrap="square" lIns="0" tIns="0" rIns="0" bIns="0" rtlCol="0"/>
          <a:lstStyle/>
          <a:p>
            <a:endParaRPr/>
          </a:p>
        </p:txBody>
      </p:sp>
      <p:sp>
        <p:nvSpPr>
          <p:cNvPr id="22" name="object 17"/>
          <p:cNvSpPr/>
          <p:nvPr userDrawn="1"/>
        </p:nvSpPr>
        <p:spPr>
          <a:xfrm>
            <a:off x="0" y="12"/>
            <a:ext cx="1678939" cy="945515"/>
          </a:xfrm>
          <a:custGeom>
            <a:avLst/>
            <a:gdLst/>
            <a:ahLst/>
            <a:cxnLst/>
            <a:rect l="l" t="t" r="r" b="b"/>
            <a:pathLst>
              <a:path w="1678939" h="945515">
                <a:moveTo>
                  <a:pt x="0" y="944994"/>
                </a:moveTo>
                <a:lnTo>
                  <a:pt x="1678495" y="944994"/>
                </a:lnTo>
                <a:lnTo>
                  <a:pt x="1678495" y="0"/>
                </a:lnTo>
                <a:lnTo>
                  <a:pt x="0" y="0"/>
                </a:lnTo>
                <a:lnTo>
                  <a:pt x="0" y="944994"/>
                </a:lnTo>
                <a:close/>
              </a:path>
            </a:pathLst>
          </a:custGeom>
          <a:solidFill>
            <a:srgbClr val="00587C"/>
          </a:solidFill>
        </p:spPr>
        <p:txBody>
          <a:bodyPr wrap="square" lIns="0" tIns="0" rIns="0" bIns="0" rtlCol="0"/>
          <a:lstStyle/>
          <a:p>
            <a:endParaRPr/>
          </a:p>
        </p:txBody>
      </p:sp>
      <p:sp>
        <p:nvSpPr>
          <p:cNvPr id="13" name="Текст 30"/>
          <p:cNvSpPr>
            <a:spLocks noGrp="1"/>
          </p:cNvSpPr>
          <p:nvPr>
            <p:ph type="body" sz="quarter" idx="21" hasCustomPrompt="1"/>
          </p:nvPr>
        </p:nvSpPr>
        <p:spPr>
          <a:xfrm>
            <a:off x="102209" y="349200"/>
            <a:ext cx="1474520"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2018</a:t>
            </a:r>
            <a:endParaRPr lang="ru-RU"/>
          </a:p>
        </p:txBody>
      </p:sp>
      <p:pic>
        <p:nvPicPr>
          <p:cNvPr id="3" name="Рисунок 2"/>
          <p:cNvPicPr>
            <a:picLocks noChangeAspect="1"/>
          </p:cNvPicPr>
          <p:nvPr userDrawn="1"/>
        </p:nvPicPr>
        <p:blipFill>
          <a:blip r:embed="rId2"/>
          <a:stretch>
            <a:fillRect/>
          </a:stretch>
        </p:blipFill>
        <p:spPr>
          <a:xfrm>
            <a:off x="1470022" y="3241365"/>
            <a:ext cx="4392488" cy="833553"/>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1989" y="0"/>
            <a:ext cx="6732841" cy="4733458"/>
          </a:xfrm>
          <a:prstGeom prst="rect">
            <a:avLst/>
          </a:prstGeom>
        </p:spPr>
      </p:pic>
    </p:spTree>
    <p:extLst>
      <p:ext uri="{BB962C8B-B14F-4D97-AF65-F5344CB8AC3E}">
        <p14:creationId xmlns:p14="http://schemas.microsoft.com/office/powerpoint/2010/main" val="414082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Слайд разделителя">
    <p:bg>
      <p:bgPr>
        <a:solidFill>
          <a:schemeClr val="bg1"/>
        </a:solidFill>
        <a:effectLst/>
      </p:bgPr>
    </p:bg>
    <p:spTree>
      <p:nvGrpSpPr>
        <p:cNvPr id="1" name=""/>
        <p:cNvGrpSpPr/>
        <p:nvPr/>
      </p:nvGrpSpPr>
      <p:grpSpPr>
        <a:xfrm>
          <a:off x="0" y="0"/>
          <a:ext cx="0" cy="0"/>
          <a:chOff x="0" y="0"/>
          <a:chExt cx="0" cy="0"/>
        </a:xfrm>
      </p:grpSpPr>
      <p:sp>
        <p:nvSpPr>
          <p:cNvPr id="18" name="bk object 18"/>
          <p:cNvSpPr/>
          <p:nvPr/>
        </p:nvSpPr>
        <p:spPr>
          <a:xfrm>
            <a:off x="3376053" y="964044"/>
            <a:ext cx="4158615" cy="5646420"/>
          </a:xfrm>
          <a:custGeom>
            <a:avLst/>
            <a:gdLst/>
            <a:ahLst/>
            <a:cxnLst/>
            <a:rect l="l" t="t" r="r" b="b"/>
            <a:pathLst>
              <a:path w="4158615" h="5646420">
                <a:moveTo>
                  <a:pt x="0" y="5646305"/>
                </a:moveTo>
                <a:lnTo>
                  <a:pt x="4158145" y="5646305"/>
                </a:lnTo>
                <a:lnTo>
                  <a:pt x="4158145" y="0"/>
                </a:lnTo>
                <a:lnTo>
                  <a:pt x="0" y="0"/>
                </a:lnTo>
                <a:lnTo>
                  <a:pt x="0" y="5646305"/>
                </a:lnTo>
                <a:close/>
              </a:path>
            </a:pathLst>
          </a:custGeom>
          <a:ln w="88900">
            <a:solidFill>
              <a:srgbClr val="00587C"/>
            </a:solidFill>
            <a:miter lim="800000"/>
          </a:ln>
        </p:spPr>
        <p:txBody>
          <a:bodyPr wrap="square" lIns="0" tIns="0" rIns="0" bIns="0" rtlCol="0"/>
          <a:lstStyle/>
          <a:p>
            <a:endParaRPr/>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872" y="2151906"/>
            <a:ext cx="5176498" cy="3156104"/>
          </a:xfrm>
          <a:prstGeom prst="rect">
            <a:avLst/>
          </a:prstGeom>
        </p:spPr>
      </p:pic>
      <p:sp>
        <p:nvSpPr>
          <p:cNvPr id="25" name="Текст 30"/>
          <p:cNvSpPr>
            <a:spLocks noGrp="1"/>
          </p:cNvSpPr>
          <p:nvPr>
            <p:ph type="body" sz="quarter" idx="12" hasCustomPrompt="1"/>
          </p:nvPr>
        </p:nvSpPr>
        <p:spPr>
          <a:xfrm>
            <a:off x="8258856" y="1887173"/>
            <a:ext cx="4249738" cy="1152128"/>
          </a:xfrm>
          <a:prstGeom prst="rect">
            <a:avLst/>
          </a:prstGeom>
        </p:spPr>
        <p:txBody>
          <a:bodyPr/>
          <a:lstStyle>
            <a:lvl1pPr>
              <a:lnSpc>
                <a:spcPct val="90000"/>
              </a:lnSpc>
              <a:defRPr sz="3600" b="1"/>
            </a:lvl1pPr>
          </a:lstStyle>
          <a:p>
            <a:pPr lvl="0"/>
            <a:r>
              <a:rPr lang="ru-RU" dirty="0" smtClean="0"/>
              <a:t>Название презентации</a:t>
            </a:r>
            <a:endParaRPr lang="ru-RU" dirty="0"/>
          </a:p>
        </p:txBody>
      </p:sp>
      <p:pic>
        <p:nvPicPr>
          <p:cNvPr id="11" name="Рисунок 10"/>
          <p:cNvPicPr>
            <a:picLocks noChangeAspect="1"/>
          </p:cNvPicPr>
          <p:nvPr userDrawn="1"/>
        </p:nvPicPr>
        <p:blipFill>
          <a:blip r:embed="rId3"/>
          <a:stretch>
            <a:fillRect/>
          </a:stretch>
        </p:blipFill>
        <p:spPr>
          <a:xfrm>
            <a:off x="781728" y="6776589"/>
            <a:ext cx="2221810" cy="421628"/>
          </a:xfrm>
          <a:prstGeom prst="rect">
            <a:avLst/>
          </a:prstGeom>
        </p:spPr>
      </p:pic>
      <p:grpSp>
        <p:nvGrpSpPr>
          <p:cNvPr id="3" name="Группа 2"/>
          <p:cNvGrpSpPr/>
          <p:nvPr userDrawn="1"/>
        </p:nvGrpSpPr>
        <p:grpSpPr>
          <a:xfrm>
            <a:off x="7505999" y="5661004"/>
            <a:ext cx="5922472" cy="0"/>
            <a:chOff x="7505999" y="5661004"/>
            <a:chExt cx="5922472" cy="0"/>
          </a:xfrm>
        </p:grpSpPr>
        <p:sp>
          <p:nvSpPr>
            <p:cNvPr id="16" name="bk object 16"/>
            <p:cNvSpPr/>
            <p:nvPr/>
          </p:nvSpPr>
          <p:spPr>
            <a:xfrm>
              <a:off x="10739246" y="5661004"/>
              <a:ext cx="2689225" cy="0"/>
            </a:xfrm>
            <a:custGeom>
              <a:avLst/>
              <a:gdLst/>
              <a:ahLst/>
              <a:cxnLst/>
              <a:rect l="l" t="t" r="r" b="b"/>
              <a:pathLst>
                <a:path w="2689225">
                  <a:moveTo>
                    <a:pt x="0" y="0"/>
                  </a:moveTo>
                  <a:lnTo>
                    <a:pt x="2688716" y="0"/>
                  </a:lnTo>
                </a:path>
              </a:pathLst>
            </a:custGeom>
            <a:ln w="25400">
              <a:solidFill>
                <a:srgbClr val="00587C"/>
              </a:solidFill>
            </a:ln>
          </p:spPr>
          <p:txBody>
            <a:bodyPr wrap="square" lIns="0" tIns="0" rIns="0" bIns="0" rtlCol="0"/>
            <a:lstStyle/>
            <a:p>
              <a:endParaRPr/>
            </a:p>
          </p:txBody>
        </p:sp>
        <p:sp>
          <p:nvSpPr>
            <p:cNvPr id="17" name="bk object 17"/>
            <p:cNvSpPr/>
            <p:nvPr/>
          </p:nvSpPr>
          <p:spPr>
            <a:xfrm>
              <a:off x="7505999" y="5661004"/>
              <a:ext cx="702310" cy="0"/>
            </a:xfrm>
            <a:custGeom>
              <a:avLst/>
              <a:gdLst/>
              <a:ahLst/>
              <a:cxnLst/>
              <a:rect l="l" t="t" r="r" b="b"/>
              <a:pathLst>
                <a:path w="702309">
                  <a:moveTo>
                    <a:pt x="0" y="0"/>
                  </a:moveTo>
                  <a:lnTo>
                    <a:pt x="701997" y="0"/>
                  </a:lnTo>
                </a:path>
              </a:pathLst>
            </a:custGeom>
            <a:ln w="25400">
              <a:solidFill>
                <a:srgbClr val="00587C"/>
              </a:solidFill>
            </a:ln>
          </p:spPr>
          <p:txBody>
            <a:bodyPr wrap="square" lIns="0" tIns="0" rIns="0" bIns="0" rtlCol="0"/>
            <a:lstStyle/>
            <a:p>
              <a:endParaRPr/>
            </a:p>
          </p:txBody>
        </p:sp>
        <p:sp>
          <p:nvSpPr>
            <p:cNvPr id="9" name="bk object 16"/>
            <p:cNvSpPr/>
            <p:nvPr userDrawn="1"/>
          </p:nvSpPr>
          <p:spPr>
            <a:xfrm>
              <a:off x="8208309" y="5661004"/>
              <a:ext cx="2689225" cy="0"/>
            </a:xfrm>
            <a:custGeom>
              <a:avLst/>
              <a:gdLst/>
              <a:ahLst/>
              <a:cxnLst/>
              <a:rect l="l" t="t" r="r" b="b"/>
              <a:pathLst>
                <a:path w="2689225">
                  <a:moveTo>
                    <a:pt x="0" y="0"/>
                  </a:moveTo>
                  <a:lnTo>
                    <a:pt x="2688716" y="0"/>
                  </a:lnTo>
                </a:path>
              </a:pathLst>
            </a:custGeom>
            <a:ln w="25400">
              <a:solidFill>
                <a:srgbClr val="00587C"/>
              </a:solidFill>
            </a:ln>
          </p:spPr>
          <p:txBody>
            <a:bodyPr wrap="square" lIns="0" tIns="0" rIns="0" bIns="0" rtlCol="0"/>
            <a:lstStyle/>
            <a:p>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Контент">
    <p:spTree>
      <p:nvGrpSpPr>
        <p:cNvPr id="1" name=""/>
        <p:cNvGrpSpPr/>
        <p:nvPr/>
      </p:nvGrpSpPr>
      <p:grpSpPr>
        <a:xfrm>
          <a:off x="0" y="0"/>
          <a:ext cx="0" cy="0"/>
          <a:chOff x="0" y="0"/>
          <a:chExt cx="0" cy="0"/>
        </a:xfrm>
      </p:grpSpPr>
      <p:sp>
        <p:nvSpPr>
          <p:cNvPr id="6" name="object 2"/>
          <p:cNvSpPr/>
          <p:nvPr userDrawn="1"/>
        </p:nvSpPr>
        <p:spPr>
          <a:xfrm>
            <a:off x="0" y="3795191"/>
            <a:ext cx="13427963" cy="3764813"/>
          </a:xfrm>
          <a:prstGeom prst="rect">
            <a:avLst/>
          </a:prstGeom>
          <a:blipFill>
            <a:blip r:embed="rId2" cstate="print"/>
            <a:stretch>
              <a:fillRect/>
            </a:stretch>
          </a:blipFill>
        </p:spPr>
        <p:txBody>
          <a:bodyPr wrap="square" lIns="0" tIns="0" rIns="0" bIns="0" rtlCol="0"/>
          <a:lstStyle/>
          <a:p>
            <a:endParaRPr/>
          </a:p>
        </p:txBody>
      </p:sp>
      <p:sp>
        <p:nvSpPr>
          <p:cNvPr id="7" name="object 3"/>
          <p:cNvSpPr/>
          <p:nvPr userDrawn="1"/>
        </p:nvSpPr>
        <p:spPr>
          <a:xfrm>
            <a:off x="1722945" y="989457"/>
            <a:ext cx="3266440" cy="5581650"/>
          </a:xfrm>
          <a:custGeom>
            <a:avLst/>
            <a:gdLst/>
            <a:ahLst/>
            <a:cxnLst/>
            <a:rect l="l" t="t" r="r" b="b"/>
            <a:pathLst>
              <a:path w="3266440" h="5581650">
                <a:moveTo>
                  <a:pt x="0" y="5581103"/>
                </a:moveTo>
                <a:lnTo>
                  <a:pt x="3265855" y="5581103"/>
                </a:lnTo>
                <a:lnTo>
                  <a:pt x="3265855" y="0"/>
                </a:lnTo>
                <a:lnTo>
                  <a:pt x="0" y="0"/>
                </a:lnTo>
                <a:lnTo>
                  <a:pt x="0" y="5581103"/>
                </a:lnTo>
                <a:close/>
              </a:path>
            </a:pathLst>
          </a:custGeom>
          <a:ln w="88899">
            <a:solidFill>
              <a:srgbClr val="DCDDDE"/>
            </a:solidFill>
            <a:miter lim="800000"/>
          </a:ln>
        </p:spPr>
        <p:txBody>
          <a:bodyPr wrap="square" lIns="0" tIns="0" rIns="0" bIns="0" rtlCol="0"/>
          <a:lstStyle/>
          <a:p>
            <a:endParaRPr/>
          </a:p>
        </p:txBody>
      </p:sp>
      <p:sp>
        <p:nvSpPr>
          <p:cNvPr id="8" name="object 4"/>
          <p:cNvSpPr/>
          <p:nvPr userDrawn="1"/>
        </p:nvSpPr>
        <p:spPr>
          <a:xfrm>
            <a:off x="839254" y="1676095"/>
            <a:ext cx="1609090" cy="810260"/>
          </a:xfrm>
          <a:custGeom>
            <a:avLst/>
            <a:gdLst/>
            <a:ahLst/>
            <a:cxnLst/>
            <a:rect l="l" t="t" r="r" b="b"/>
            <a:pathLst>
              <a:path w="1609089" h="810260">
                <a:moveTo>
                  <a:pt x="0" y="810005"/>
                </a:moveTo>
                <a:lnTo>
                  <a:pt x="1608747" y="810005"/>
                </a:lnTo>
                <a:lnTo>
                  <a:pt x="1608747" y="0"/>
                </a:lnTo>
                <a:lnTo>
                  <a:pt x="0" y="0"/>
                </a:lnTo>
                <a:lnTo>
                  <a:pt x="0" y="810005"/>
                </a:lnTo>
                <a:close/>
              </a:path>
            </a:pathLst>
          </a:custGeom>
          <a:solidFill>
            <a:srgbClr val="FFFFFF"/>
          </a:solidFill>
        </p:spPr>
        <p:txBody>
          <a:bodyPr wrap="square" lIns="0" tIns="0" rIns="0" bIns="0" rtlCol="0"/>
          <a:lstStyle/>
          <a:p>
            <a:endParaRPr/>
          </a:p>
        </p:txBody>
      </p:sp>
      <p:sp>
        <p:nvSpPr>
          <p:cNvPr id="12" name="object 8"/>
          <p:cNvSpPr/>
          <p:nvPr userDrawn="1"/>
        </p:nvSpPr>
        <p:spPr>
          <a:xfrm>
            <a:off x="5874750" y="5"/>
            <a:ext cx="0" cy="756285"/>
          </a:xfrm>
          <a:custGeom>
            <a:avLst/>
            <a:gdLst/>
            <a:ahLst/>
            <a:cxnLst/>
            <a:rect l="l" t="t" r="r" b="b"/>
            <a:pathLst>
              <a:path h="756285">
                <a:moveTo>
                  <a:pt x="0" y="0"/>
                </a:moveTo>
                <a:lnTo>
                  <a:pt x="0" y="756005"/>
                </a:lnTo>
              </a:path>
            </a:pathLst>
          </a:custGeom>
          <a:ln w="25400">
            <a:solidFill>
              <a:srgbClr val="00587C"/>
            </a:solidFill>
          </a:ln>
        </p:spPr>
        <p:txBody>
          <a:bodyPr wrap="square" lIns="0" tIns="0" rIns="0" bIns="0" rtlCol="0"/>
          <a:lstStyle/>
          <a:p>
            <a:endParaRPr/>
          </a:p>
        </p:txBody>
      </p:sp>
      <p:sp>
        <p:nvSpPr>
          <p:cNvPr id="13" name="object 9"/>
          <p:cNvSpPr/>
          <p:nvPr userDrawn="1"/>
        </p:nvSpPr>
        <p:spPr>
          <a:xfrm>
            <a:off x="12114000" y="3240004"/>
            <a:ext cx="1314450" cy="0"/>
          </a:xfrm>
          <a:custGeom>
            <a:avLst/>
            <a:gdLst/>
            <a:ahLst/>
            <a:cxnLst/>
            <a:rect l="l" t="t" r="r" b="b"/>
            <a:pathLst>
              <a:path w="1314450">
                <a:moveTo>
                  <a:pt x="0" y="0"/>
                </a:moveTo>
                <a:lnTo>
                  <a:pt x="1313962" y="0"/>
                </a:lnTo>
              </a:path>
            </a:pathLst>
          </a:custGeom>
          <a:ln w="25400">
            <a:solidFill>
              <a:srgbClr val="00587C"/>
            </a:solidFill>
          </a:ln>
        </p:spPr>
        <p:txBody>
          <a:bodyPr wrap="square" lIns="0" tIns="0" rIns="0" bIns="0" rtlCol="0"/>
          <a:lstStyle/>
          <a:p>
            <a:endParaRPr/>
          </a:p>
        </p:txBody>
      </p:sp>
      <p:sp>
        <p:nvSpPr>
          <p:cNvPr id="14" name="Текст 30"/>
          <p:cNvSpPr>
            <a:spLocks noGrp="1"/>
          </p:cNvSpPr>
          <p:nvPr>
            <p:ph type="body" sz="quarter" idx="12" hasCustomPrompt="1"/>
          </p:nvPr>
        </p:nvSpPr>
        <p:spPr>
          <a:xfrm>
            <a:off x="720000" y="1765201"/>
            <a:ext cx="3204356" cy="540060"/>
          </a:xfrm>
          <a:prstGeom prst="rect">
            <a:avLst/>
          </a:prstGeom>
        </p:spPr>
        <p:txBody>
          <a:bodyPr/>
          <a:lstStyle>
            <a:lvl1pPr>
              <a:lnSpc>
                <a:spcPct val="90000"/>
              </a:lnSpc>
              <a:defRPr sz="3600" b="1"/>
            </a:lvl1pPr>
          </a:lstStyle>
          <a:p>
            <a:pPr lvl="0"/>
            <a:r>
              <a:rPr lang="ru-RU" smtClean="0"/>
              <a:t>Заголовок</a:t>
            </a:r>
            <a:endParaRPr lang="ru-RU"/>
          </a:p>
        </p:txBody>
      </p:sp>
      <p:sp>
        <p:nvSpPr>
          <p:cNvPr id="17" name="Текст 16"/>
          <p:cNvSpPr>
            <a:spLocks noGrp="1"/>
          </p:cNvSpPr>
          <p:nvPr>
            <p:ph type="body" sz="quarter" idx="13" hasCustomPrompt="1"/>
          </p:nvPr>
        </p:nvSpPr>
        <p:spPr>
          <a:xfrm>
            <a:off x="5790042" y="917996"/>
            <a:ext cx="6970580" cy="2323369"/>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aliqua. Ut enim ad minim veniam, quis nostrud exercitation ullamco laboris nisi ut aliquip ex ea commo- do consequat. Duis aute irure dolor in reprehenderit in voluptate velit esse cillum dolore eu fugiat nulla pariatur. Excepteur sint occaecat cupidatat non proident, sunt in culpa qui officia deserunt mollit anim id est laborum.</a:t>
            </a:r>
          </a:p>
        </p:txBody>
      </p:sp>
      <p:sp>
        <p:nvSpPr>
          <p:cNvPr id="9" name="object 19"/>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10"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Контент">
    <p:spTree>
      <p:nvGrpSpPr>
        <p:cNvPr id="1" name=""/>
        <p:cNvGrpSpPr/>
        <p:nvPr/>
      </p:nvGrpSpPr>
      <p:grpSpPr>
        <a:xfrm>
          <a:off x="0" y="0"/>
          <a:ext cx="0" cy="0"/>
          <a:chOff x="0" y="0"/>
          <a:chExt cx="0" cy="0"/>
        </a:xfrm>
      </p:grpSpPr>
      <p:sp>
        <p:nvSpPr>
          <p:cNvPr id="9" name="object 2"/>
          <p:cNvSpPr/>
          <p:nvPr userDrawn="1"/>
        </p:nvSpPr>
        <p:spPr>
          <a:xfrm>
            <a:off x="1722945" y="2386977"/>
            <a:ext cx="4262755" cy="4184015"/>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ln>
                <a:solidFill>
                  <a:schemeClr val="tx1"/>
                </a:solidFill>
                <a:miter lim="800000"/>
              </a:ln>
            </a:endParaRPr>
          </a:p>
        </p:txBody>
      </p:sp>
      <p:sp>
        <p:nvSpPr>
          <p:cNvPr id="10" name="object 3"/>
          <p:cNvSpPr/>
          <p:nvPr userDrawn="1"/>
        </p:nvSpPr>
        <p:spPr>
          <a:xfrm>
            <a:off x="839254" y="5462994"/>
            <a:ext cx="1609090" cy="810260"/>
          </a:xfrm>
          <a:custGeom>
            <a:avLst/>
            <a:gdLst/>
            <a:ahLst/>
            <a:cxnLst/>
            <a:rect l="l" t="t" r="r" b="b"/>
            <a:pathLst>
              <a:path w="1609089"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p>
        </p:txBody>
      </p:sp>
      <p:sp>
        <p:nvSpPr>
          <p:cNvPr id="17" name="object 6"/>
          <p:cNvSpPr/>
          <p:nvPr userDrawn="1"/>
        </p:nvSpPr>
        <p:spPr>
          <a:xfrm>
            <a:off x="6030000" y="12"/>
            <a:ext cx="7397963" cy="2342515"/>
          </a:xfrm>
          <a:prstGeom prst="rect">
            <a:avLst/>
          </a:prstGeom>
          <a:blipFill>
            <a:blip r:embed="rId2" cstate="print"/>
            <a:stretch>
              <a:fillRect/>
            </a:stretch>
          </a:blipFill>
        </p:spPr>
        <p:txBody>
          <a:bodyPr wrap="square" lIns="0" tIns="0" rIns="0" bIns="0" rtlCol="0"/>
          <a:lstStyle/>
          <a:p>
            <a:endParaRPr/>
          </a:p>
        </p:txBody>
      </p:sp>
      <p:sp>
        <p:nvSpPr>
          <p:cNvPr id="18" name="object 7"/>
          <p:cNvSpPr/>
          <p:nvPr userDrawn="1"/>
        </p:nvSpPr>
        <p:spPr>
          <a:xfrm>
            <a:off x="6713999" y="6185410"/>
            <a:ext cx="0" cy="1374775"/>
          </a:xfrm>
          <a:custGeom>
            <a:avLst/>
            <a:gdLst/>
            <a:ahLst/>
            <a:cxnLst/>
            <a:rect l="l" t="t" r="r" b="b"/>
            <a:pathLst>
              <a:path h="1374775">
                <a:moveTo>
                  <a:pt x="0" y="1374594"/>
                </a:moveTo>
                <a:lnTo>
                  <a:pt x="0" y="0"/>
                </a:lnTo>
              </a:path>
            </a:pathLst>
          </a:custGeom>
          <a:ln w="25400">
            <a:solidFill>
              <a:srgbClr val="00587C"/>
            </a:solidFill>
          </a:ln>
        </p:spPr>
        <p:txBody>
          <a:bodyPr wrap="square" lIns="0" tIns="0" rIns="0" bIns="0" rtlCol="0"/>
          <a:lstStyle/>
          <a:p>
            <a:endParaRPr/>
          </a:p>
        </p:txBody>
      </p:sp>
      <p:sp>
        <p:nvSpPr>
          <p:cNvPr id="19" name="object 8"/>
          <p:cNvSpPr/>
          <p:nvPr userDrawn="1"/>
        </p:nvSpPr>
        <p:spPr>
          <a:xfrm>
            <a:off x="11628000" y="2835006"/>
            <a:ext cx="1800225" cy="0"/>
          </a:xfrm>
          <a:custGeom>
            <a:avLst/>
            <a:gdLst/>
            <a:ahLst/>
            <a:cxnLst/>
            <a:rect l="l" t="t" r="r" b="b"/>
            <a:pathLst>
              <a:path w="1800225">
                <a:moveTo>
                  <a:pt x="0" y="0"/>
                </a:moveTo>
                <a:lnTo>
                  <a:pt x="1799962" y="0"/>
                </a:lnTo>
              </a:path>
            </a:pathLst>
          </a:custGeom>
          <a:ln w="25400">
            <a:solidFill>
              <a:srgbClr val="00587C"/>
            </a:solidFill>
          </a:ln>
        </p:spPr>
        <p:txBody>
          <a:bodyPr wrap="square" lIns="0" tIns="0" rIns="0" bIns="0" rtlCol="0"/>
          <a:lstStyle/>
          <a:p>
            <a:endParaRPr/>
          </a:p>
        </p:txBody>
      </p:sp>
      <p:sp>
        <p:nvSpPr>
          <p:cNvPr id="30" name="Текст 30"/>
          <p:cNvSpPr>
            <a:spLocks noGrp="1"/>
          </p:cNvSpPr>
          <p:nvPr>
            <p:ph type="body" sz="quarter" idx="12" hasCustomPrompt="1"/>
          </p:nvPr>
        </p:nvSpPr>
        <p:spPr>
          <a:xfrm>
            <a:off x="720000" y="5624658"/>
            <a:ext cx="3204356" cy="540060"/>
          </a:xfrm>
          <a:prstGeom prst="rect">
            <a:avLst/>
          </a:prstGeom>
        </p:spPr>
        <p:txBody>
          <a:bodyPr/>
          <a:lstStyle>
            <a:lvl1pPr>
              <a:lnSpc>
                <a:spcPct val="90000"/>
              </a:lnSpc>
              <a:defRPr sz="3600" b="1"/>
            </a:lvl1pPr>
          </a:lstStyle>
          <a:p>
            <a:pPr lvl="0"/>
            <a:r>
              <a:rPr lang="ru-RU" smtClean="0"/>
              <a:t>Заголовок</a:t>
            </a:r>
            <a:endParaRPr lang="ru-RU"/>
          </a:p>
        </p:txBody>
      </p:sp>
      <p:sp>
        <p:nvSpPr>
          <p:cNvPr id="32" name="Текст 16"/>
          <p:cNvSpPr>
            <a:spLocks noGrp="1"/>
          </p:cNvSpPr>
          <p:nvPr>
            <p:ph type="body" sz="quarter" idx="13" hasCustomPrompt="1"/>
          </p:nvPr>
        </p:nvSpPr>
        <p:spPr>
          <a:xfrm>
            <a:off x="6603938" y="2773313"/>
            <a:ext cx="5004556" cy="343949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aliqua. Ut enim ad minim veniam, quis nostrud exercitation ullamco laboris nisi ut aliquip ex ea commo- do consequat. Duis aute irure dolor in reprehenderit in voluptate velit esse cillum dolore eu fugiat nulla pariatur. Excepteur sint occaecat cupidatat non proident, sunt in culpa qui officia deserunt mollit anim id est laborum.</a:t>
            </a:r>
          </a:p>
        </p:txBody>
      </p:sp>
      <p:pic>
        <p:nvPicPr>
          <p:cNvPr id="12" name="Рисунок 11"/>
          <p:cNvPicPr>
            <a:picLocks noChangeAspect="1"/>
          </p:cNvPicPr>
          <p:nvPr userDrawn="1"/>
        </p:nvPicPr>
        <p:blipFill>
          <a:blip r:embed="rId3"/>
          <a:stretch>
            <a:fillRect/>
          </a:stretch>
        </p:blipFill>
        <p:spPr>
          <a:xfrm>
            <a:off x="612040" y="427341"/>
            <a:ext cx="2221810" cy="421628"/>
          </a:xfrm>
          <a:prstGeom prst="rect">
            <a:avLst/>
          </a:prstGeom>
        </p:spPr>
      </p:pic>
    </p:spTree>
    <p:extLst>
      <p:ext uri="{BB962C8B-B14F-4D97-AF65-F5344CB8AC3E}">
        <p14:creationId xmlns:p14="http://schemas.microsoft.com/office/powerpoint/2010/main" val="165364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Контент">
    <p:spTree>
      <p:nvGrpSpPr>
        <p:cNvPr id="1" name=""/>
        <p:cNvGrpSpPr/>
        <p:nvPr/>
      </p:nvGrpSpPr>
      <p:grpSpPr>
        <a:xfrm>
          <a:off x="0" y="0"/>
          <a:ext cx="0" cy="0"/>
          <a:chOff x="0" y="0"/>
          <a:chExt cx="0" cy="0"/>
        </a:xfrm>
      </p:grpSpPr>
      <p:sp>
        <p:nvSpPr>
          <p:cNvPr id="11" name="object 2"/>
          <p:cNvSpPr/>
          <p:nvPr userDrawn="1"/>
        </p:nvSpPr>
        <p:spPr>
          <a:xfrm>
            <a:off x="6714007" y="940498"/>
            <a:ext cx="2517736" cy="5674506"/>
          </a:xfrm>
          <a:prstGeom prst="rect">
            <a:avLst/>
          </a:prstGeom>
          <a:blipFill>
            <a:blip r:embed="rId2" cstate="print"/>
            <a:stretch>
              <a:fillRect/>
            </a:stretch>
          </a:blipFill>
        </p:spPr>
        <p:txBody>
          <a:bodyPr wrap="square" lIns="0" tIns="0" rIns="0" bIns="0" rtlCol="0"/>
          <a:lstStyle/>
          <a:p>
            <a:endParaRPr/>
          </a:p>
        </p:txBody>
      </p:sp>
      <p:sp>
        <p:nvSpPr>
          <p:cNvPr id="16" name="object 7"/>
          <p:cNvSpPr/>
          <p:nvPr userDrawn="1"/>
        </p:nvSpPr>
        <p:spPr>
          <a:xfrm>
            <a:off x="535981" y="4071898"/>
            <a:ext cx="4699805" cy="2622907"/>
          </a:xfrm>
          <a:custGeom>
            <a:avLst/>
            <a:gdLst/>
            <a:ahLst/>
            <a:cxnLst/>
            <a:rect l="l" t="t" r="r" b="b"/>
            <a:pathLst>
              <a:path w="4506595" h="2324100">
                <a:moveTo>
                  <a:pt x="0" y="2323604"/>
                </a:moveTo>
                <a:lnTo>
                  <a:pt x="4506099" y="2323604"/>
                </a:lnTo>
                <a:lnTo>
                  <a:pt x="4506099" y="0"/>
                </a:lnTo>
                <a:lnTo>
                  <a:pt x="0" y="0"/>
                </a:lnTo>
                <a:lnTo>
                  <a:pt x="0" y="2323604"/>
                </a:lnTo>
                <a:close/>
              </a:path>
            </a:pathLst>
          </a:custGeom>
          <a:ln w="25399">
            <a:solidFill>
              <a:srgbClr val="00587C"/>
            </a:solidFill>
            <a:miter lim="800000"/>
          </a:ln>
        </p:spPr>
        <p:txBody>
          <a:bodyPr wrap="square" lIns="0" tIns="0" rIns="0" bIns="0" rtlCol="0"/>
          <a:lstStyle/>
          <a:p>
            <a:endParaRPr/>
          </a:p>
        </p:txBody>
      </p:sp>
      <p:sp>
        <p:nvSpPr>
          <p:cNvPr id="20" name="object 8"/>
          <p:cNvSpPr/>
          <p:nvPr userDrawn="1"/>
        </p:nvSpPr>
        <p:spPr>
          <a:xfrm>
            <a:off x="839254" y="3959757"/>
            <a:ext cx="3357245" cy="324485"/>
          </a:xfrm>
          <a:custGeom>
            <a:avLst/>
            <a:gdLst/>
            <a:ahLst/>
            <a:cxnLst/>
            <a:rect l="l" t="t" r="r" b="b"/>
            <a:pathLst>
              <a:path w="3357245" h="324485">
                <a:moveTo>
                  <a:pt x="0" y="324002"/>
                </a:moveTo>
                <a:lnTo>
                  <a:pt x="3357003" y="324002"/>
                </a:lnTo>
                <a:lnTo>
                  <a:pt x="3357003" y="0"/>
                </a:lnTo>
                <a:lnTo>
                  <a:pt x="0" y="0"/>
                </a:lnTo>
                <a:lnTo>
                  <a:pt x="0" y="324002"/>
                </a:lnTo>
                <a:close/>
              </a:path>
            </a:pathLst>
          </a:custGeom>
          <a:solidFill>
            <a:srgbClr val="FFFFFF"/>
          </a:solidFill>
        </p:spPr>
        <p:txBody>
          <a:bodyPr wrap="square" lIns="0" tIns="0" rIns="0" bIns="0" rtlCol="0"/>
          <a:lstStyle/>
          <a:p>
            <a:endParaRPr/>
          </a:p>
        </p:txBody>
      </p:sp>
      <p:sp>
        <p:nvSpPr>
          <p:cNvPr id="33" name="object 18"/>
          <p:cNvSpPr/>
          <p:nvPr userDrawn="1"/>
        </p:nvSpPr>
        <p:spPr>
          <a:xfrm>
            <a:off x="6757200" y="2835008"/>
            <a:ext cx="6356032" cy="1889125"/>
          </a:xfrm>
          <a:custGeom>
            <a:avLst/>
            <a:gdLst/>
            <a:ahLst/>
            <a:cxnLst/>
            <a:rect l="l" t="t" r="r" b="b"/>
            <a:pathLst>
              <a:path w="5931534" h="1889125">
                <a:moveTo>
                  <a:pt x="0" y="1888744"/>
                </a:moveTo>
                <a:lnTo>
                  <a:pt x="5931547" y="1888744"/>
                </a:lnTo>
                <a:lnTo>
                  <a:pt x="5931547" y="0"/>
                </a:lnTo>
                <a:lnTo>
                  <a:pt x="0" y="0"/>
                </a:lnTo>
                <a:lnTo>
                  <a:pt x="0" y="1888744"/>
                </a:lnTo>
                <a:close/>
              </a:path>
            </a:pathLst>
          </a:custGeom>
          <a:ln w="88900">
            <a:solidFill>
              <a:srgbClr val="DCDDDE"/>
            </a:solidFill>
            <a:miter lim="800000"/>
          </a:ln>
        </p:spPr>
        <p:txBody>
          <a:bodyPr wrap="square" lIns="0" tIns="0" rIns="0" bIns="0" rtlCol="0"/>
          <a:lstStyle/>
          <a:p>
            <a:endParaRPr/>
          </a:p>
        </p:txBody>
      </p:sp>
      <p:sp>
        <p:nvSpPr>
          <p:cNvPr id="34" name="object 19"/>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40" name="Текст 30"/>
          <p:cNvSpPr>
            <a:spLocks noGrp="1"/>
          </p:cNvSpPr>
          <p:nvPr>
            <p:ph type="body" sz="quarter" idx="12" hasCustomPrompt="1"/>
          </p:nvPr>
        </p:nvSpPr>
        <p:spPr>
          <a:xfrm>
            <a:off x="720000" y="1837209"/>
            <a:ext cx="3204356" cy="1584176"/>
          </a:xfrm>
          <a:prstGeom prst="rect">
            <a:avLst/>
          </a:prstGeom>
        </p:spPr>
        <p:txBody>
          <a:bodyPr/>
          <a:lstStyle>
            <a:lvl1pPr>
              <a:lnSpc>
                <a:spcPct val="90000"/>
              </a:lnSpc>
              <a:defRPr sz="3600" b="1"/>
            </a:lvl1pPr>
          </a:lstStyle>
          <a:p>
            <a:pPr lvl="0"/>
            <a:r>
              <a:rPr lang="ru-RU" smtClean="0"/>
              <a:t>Заголовок основного раздела</a:t>
            </a:r>
            <a:endParaRPr lang="ru-RU"/>
          </a:p>
        </p:txBody>
      </p:sp>
      <p:sp>
        <p:nvSpPr>
          <p:cNvPr id="43" name="Текст 26"/>
          <p:cNvSpPr>
            <a:spLocks noGrp="1"/>
          </p:cNvSpPr>
          <p:nvPr>
            <p:ph type="body" sz="quarter" idx="13" hasCustomPrompt="1"/>
          </p:nvPr>
        </p:nvSpPr>
        <p:spPr>
          <a:xfrm>
            <a:off x="836207" y="3711721"/>
            <a:ext cx="3348372" cy="360177"/>
          </a:xfrm>
          <a:prstGeom prst="rect">
            <a:avLst/>
          </a:prstGeom>
        </p:spPr>
        <p:txBody>
          <a:bodyPr anchor="ctr"/>
          <a:lstStyle>
            <a:lvl1pPr>
              <a:defRPr sz="1800" b="1" baseline="0"/>
            </a:lvl1pPr>
          </a:lstStyle>
          <a:p>
            <a:pPr lvl="0"/>
            <a:r>
              <a:rPr lang="ru-RU" dirty="0" smtClean="0"/>
              <a:t>Описание подразделов</a:t>
            </a:r>
          </a:p>
        </p:txBody>
      </p:sp>
      <p:sp>
        <p:nvSpPr>
          <p:cNvPr id="50" name="Текст 16"/>
          <p:cNvSpPr>
            <a:spLocks noGrp="1"/>
          </p:cNvSpPr>
          <p:nvPr>
            <p:ph type="body" sz="quarter" idx="20" hasCustomPrompt="1"/>
          </p:nvPr>
        </p:nvSpPr>
        <p:spPr>
          <a:xfrm>
            <a:off x="720000" y="4652497"/>
            <a:ext cx="4212000" cy="1721216"/>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smtClean="0"/>
              <a:t>Lorem ipsum dolor sit amet, con- sectetur adipiscing elit, sed do ei- usmod tempor incididunt ut labore et dolore magna aliqua. Ut enim ad minim veniam, quis nostrud exercitation ullamco consequat.</a:t>
            </a:r>
          </a:p>
        </p:txBody>
      </p:sp>
      <p:sp>
        <p:nvSpPr>
          <p:cNvPr id="51"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a:t>
            </a:r>
            <a:endParaRPr lang="ru-RU"/>
          </a:p>
        </p:txBody>
      </p:sp>
      <p:sp>
        <p:nvSpPr>
          <p:cNvPr id="52" name="Текст 30"/>
          <p:cNvSpPr>
            <a:spLocks noGrp="1"/>
          </p:cNvSpPr>
          <p:nvPr>
            <p:ph type="body" sz="quarter" idx="22" hasCustomPrompt="1"/>
          </p:nvPr>
        </p:nvSpPr>
        <p:spPr>
          <a:xfrm>
            <a:off x="5487814" y="1009117"/>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011</a:t>
            </a:r>
            <a:endParaRPr lang="ru-RU"/>
          </a:p>
        </p:txBody>
      </p:sp>
      <p:sp>
        <p:nvSpPr>
          <p:cNvPr id="53" name="Текст 30"/>
          <p:cNvSpPr>
            <a:spLocks noGrp="1"/>
          </p:cNvSpPr>
          <p:nvPr>
            <p:ph type="body" sz="quarter" idx="23" hasCustomPrompt="1"/>
          </p:nvPr>
        </p:nvSpPr>
        <p:spPr>
          <a:xfrm>
            <a:off x="5487814" y="2953333"/>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012</a:t>
            </a:r>
            <a:endParaRPr lang="ru-RU"/>
          </a:p>
        </p:txBody>
      </p:sp>
      <p:sp>
        <p:nvSpPr>
          <p:cNvPr id="54" name="Текст 30"/>
          <p:cNvSpPr>
            <a:spLocks noGrp="1"/>
          </p:cNvSpPr>
          <p:nvPr>
            <p:ph type="body" sz="quarter" idx="24" hasCustomPrompt="1"/>
          </p:nvPr>
        </p:nvSpPr>
        <p:spPr>
          <a:xfrm>
            <a:off x="5487814" y="4834954"/>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013</a:t>
            </a:r>
            <a:endParaRPr lang="ru-RU"/>
          </a:p>
        </p:txBody>
      </p:sp>
      <p:sp>
        <p:nvSpPr>
          <p:cNvPr id="59" name="Текст 26"/>
          <p:cNvSpPr>
            <a:spLocks noGrp="1"/>
          </p:cNvSpPr>
          <p:nvPr>
            <p:ph type="body" sz="quarter" idx="25" hasCustomPrompt="1"/>
          </p:nvPr>
        </p:nvSpPr>
        <p:spPr>
          <a:xfrm>
            <a:off x="9304706" y="1008980"/>
            <a:ext cx="3348372" cy="360177"/>
          </a:xfrm>
          <a:prstGeom prst="rect">
            <a:avLst/>
          </a:prstGeom>
        </p:spPr>
        <p:txBody>
          <a:bodyPr anchor="ctr"/>
          <a:lstStyle>
            <a:lvl1pPr>
              <a:defRPr sz="1400" b="1" baseline="0"/>
            </a:lvl1pPr>
          </a:lstStyle>
          <a:p>
            <a:pPr lvl="0"/>
            <a:r>
              <a:rPr lang="ru-RU" smtClean="0"/>
              <a:t>Краткое описание</a:t>
            </a:r>
          </a:p>
        </p:txBody>
      </p:sp>
      <p:sp>
        <p:nvSpPr>
          <p:cNvPr id="60" name="Текст 16"/>
          <p:cNvSpPr>
            <a:spLocks noGrp="1"/>
          </p:cNvSpPr>
          <p:nvPr>
            <p:ph type="body" sz="quarter" idx="26" hasCustomPrompt="1"/>
          </p:nvPr>
        </p:nvSpPr>
        <p:spPr>
          <a:xfrm>
            <a:off x="9304706" y="1468037"/>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 sectetur adipiscing elit, sed do ei- usmod tempor incididunt ut labore et dolore magna aliqua. Ut enim ad minim veniam, quis nostrud exercitation ullamco consequat.</a:t>
            </a:r>
          </a:p>
        </p:txBody>
      </p:sp>
      <p:sp>
        <p:nvSpPr>
          <p:cNvPr id="61" name="Текст 26"/>
          <p:cNvSpPr>
            <a:spLocks noGrp="1"/>
          </p:cNvSpPr>
          <p:nvPr>
            <p:ph type="body" sz="quarter" idx="27" hasCustomPrompt="1"/>
          </p:nvPr>
        </p:nvSpPr>
        <p:spPr>
          <a:xfrm>
            <a:off x="9304706" y="2953196"/>
            <a:ext cx="3348372" cy="360177"/>
          </a:xfrm>
          <a:prstGeom prst="rect">
            <a:avLst/>
          </a:prstGeom>
        </p:spPr>
        <p:txBody>
          <a:bodyPr anchor="ctr"/>
          <a:lstStyle>
            <a:lvl1pPr>
              <a:defRPr sz="1400" b="1" baseline="0"/>
            </a:lvl1pPr>
          </a:lstStyle>
          <a:p>
            <a:pPr lvl="0"/>
            <a:r>
              <a:rPr lang="ru-RU" smtClean="0"/>
              <a:t>Краткое описание</a:t>
            </a:r>
          </a:p>
        </p:txBody>
      </p:sp>
      <p:sp>
        <p:nvSpPr>
          <p:cNvPr id="62" name="Текст 16"/>
          <p:cNvSpPr>
            <a:spLocks noGrp="1"/>
          </p:cNvSpPr>
          <p:nvPr>
            <p:ph type="body" sz="quarter" idx="28" hasCustomPrompt="1"/>
          </p:nvPr>
        </p:nvSpPr>
        <p:spPr>
          <a:xfrm>
            <a:off x="9304706" y="3412253"/>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 sectetur adipiscing elit, sed do ei- usmod tempor incididunt ut labore et dolore magna aliqua. Ut enim ad minim veniam, quis nostrud exercitation ullamco consequat.</a:t>
            </a:r>
          </a:p>
        </p:txBody>
      </p:sp>
      <p:sp>
        <p:nvSpPr>
          <p:cNvPr id="63" name="Текст 26"/>
          <p:cNvSpPr>
            <a:spLocks noGrp="1"/>
          </p:cNvSpPr>
          <p:nvPr>
            <p:ph type="body" sz="quarter" idx="29" hasCustomPrompt="1"/>
          </p:nvPr>
        </p:nvSpPr>
        <p:spPr>
          <a:xfrm>
            <a:off x="9304706" y="4825404"/>
            <a:ext cx="3348372" cy="360177"/>
          </a:xfrm>
          <a:prstGeom prst="rect">
            <a:avLst/>
          </a:prstGeom>
        </p:spPr>
        <p:txBody>
          <a:bodyPr anchor="ctr"/>
          <a:lstStyle>
            <a:lvl1pPr>
              <a:defRPr sz="1400" b="1" baseline="0"/>
            </a:lvl1pPr>
          </a:lstStyle>
          <a:p>
            <a:pPr lvl="0"/>
            <a:r>
              <a:rPr lang="ru-RU" smtClean="0"/>
              <a:t>Краткое описание</a:t>
            </a:r>
          </a:p>
        </p:txBody>
      </p:sp>
      <p:sp>
        <p:nvSpPr>
          <p:cNvPr id="64" name="Текст 16"/>
          <p:cNvSpPr>
            <a:spLocks noGrp="1"/>
          </p:cNvSpPr>
          <p:nvPr>
            <p:ph type="body" sz="quarter" idx="30" hasCustomPrompt="1"/>
          </p:nvPr>
        </p:nvSpPr>
        <p:spPr>
          <a:xfrm>
            <a:off x="9304706" y="5284461"/>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 sectetur adipiscing elit, sed do ei- usmod tempor incididunt ut labore et dolore magna aliqua. Ut enim ad minim veniam, quis nostrud exercitation ullamco consequat.</a:t>
            </a:r>
          </a:p>
        </p:txBody>
      </p:sp>
      <p:pic>
        <p:nvPicPr>
          <p:cNvPr id="22" name="Рисунок 21"/>
          <p:cNvPicPr>
            <a:picLocks noChangeAspect="1"/>
          </p:cNvPicPr>
          <p:nvPr userDrawn="1"/>
        </p:nvPicPr>
        <p:blipFill>
          <a:blip r:embed="rId3"/>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303827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Контент">
    <p:spTree>
      <p:nvGrpSpPr>
        <p:cNvPr id="1" name=""/>
        <p:cNvGrpSpPr/>
        <p:nvPr/>
      </p:nvGrpSpPr>
      <p:grpSpPr>
        <a:xfrm>
          <a:off x="0" y="0"/>
          <a:ext cx="0" cy="0"/>
          <a:chOff x="0" y="0"/>
          <a:chExt cx="0" cy="0"/>
        </a:xfrm>
      </p:grpSpPr>
      <p:sp>
        <p:nvSpPr>
          <p:cNvPr id="16" name="object 7"/>
          <p:cNvSpPr/>
          <p:nvPr userDrawn="1"/>
        </p:nvSpPr>
        <p:spPr>
          <a:xfrm>
            <a:off x="425922" y="4021985"/>
            <a:ext cx="4719087" cy="2614518"/>
          </a:xfrm>
          <a:custGeom>
            <a:avLst/>
            <a:gdLst/>
            <a:ahLst/>
            <a:cxnLst/>
            <a:rect l="l" t="t" r="r" b="b"/>
            <a:pathLst>
              <a:path w="4506595" h="2324100">
                <a:moveTo>
                  <a:pt x="0" y="2323604"/>
                </a:moveTo>
                <a:lnTo>
                  <a:pt x="4506099" y="2323604"/>
                </a:lnTo>
                <a:lnTo>
                  <a:pt x="4506099" y="0"/>
                </a:lnTo>
                <a:lnTo>
                  <a:pt x="0" y="0"/>
                </a:lnTo>
                <a:lnTo>
                  <a:pt x="0" y="2323604"/>
                </a:lnTo>
                <a:close/>
              </a:path>
            </a:pathLst>
          </a:custGeom>
          <a:ln w="25399">
            <a:solidFill>
              <a:srgbClr val="00587C"/>
            </a:solidFill>
            <a:miter lim="800000"/>
          </a:ln>
        </p:spPr>
        <p:txBody>
          <a:bodyPr wrap="square" lIns="0" tIns="0" rIns="0" bIns="0" rtlCol="0"/>
          <a:lstStyle/>
          <a:p>
            <a:endParaRPr/>
          </a:p>
        </p:txBody>
      </p:sp>
      <p:sp>
        <p:nvSpPr>
          <p:cNvPr id="20" name="object 8"/>
          <p:cNvSpPr/>
          <p:nvPr userDrawn="1"/>
        </p:nvSpPr>
        <p:spPr>
          <a:xfrm>
            <a:off x="695044" y="3859742"/>
            <a:ext cx="3357245" cy="324485"/>
          </a:xfrm>
          <a:custGeom>
            <a:avLst/>
            <a:gdLst/>
            <a:ahLst/>
            <a:cxnLst/>
            <a:rect l="l" t="t" r="r" b="b"/>
            <a:pathLst>
              <a:path w="3357245" h="324485">
                <a:moveTo>
                  <a:pt x="0" y="324002"/>
                </a:moveTo>
                <a:lnTo>
                  <a:pt x="3357003" y="324002"/>
                </a:lnTo>
                <a:lnTo>
                  <a:pt x="3357003" y="0"/>
                </a:lnTo>
                <a:lnTo>
                  <a:pt x="0" y="0"/>
                </a:lnTo>
                <a:lnTo>
                  <a:pt x="0" y="324002"/>
                </a:lnTo>
                <a:close/>
              </a:path>
            </a:pathLst>
          </a:custGeom>
          <a:solidFill>
            <a:srgbClr val="FFFFFF"/>
          </a:solidFill>
        </p:spPr>
        <p:txBody>
          <a:bodyPr wrap="square" lIns="0" tIns="0" rIns="0" bIns="0" rtlCol="0"/>
          <a:lstStyle/>
          <a:p>
            <a:endParaRPr/>
          </a:p>
        </p:txBody>
      </p:sp>
      <p:sp>
        <p:nvSpPr>
          <p:cNvPr id="34" name="object 19"/>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40" name="Текст 30"/>
          <p:cNvSpPr>
            <a:spLocks noGrp="1"/>
          </p:cNvSpPr>
          <p:nvPr>
            <p:ph type="body" sz="quarter" idx="12" hasCustomPrompt="1"/>
          </p:nvPr>
        </p:nvSpPr>
        <p:spPr>
          <a:xfrm>
            <a:off x="720000" y="1837209"/>
            <a:ext cx="3204356" cy="1584176"/>
          </a:xfrm>
          <a:prstGeom prst="rect">
            <a:avLst/>
          </a:prstGeom>
        </p:spPr>
        <p:txBody>
          <a:bodyPr/>
          <a:lstStyle>
            <a:lvl1pPr>
              <a:lnSpc>
                <a:spcPct val="90000"/>
              </a:lnSpc>
              <a:defRPr sz="3600" b="1"/>
            </a:lvl1pPr>
          </a:lstStyle>
          <a:p>
            <a:pPr lvl="0"/>
            <a:r>
              <a:rPr lang="ru-RU" smtClean="0"/>
              <a:t>Заголовок основного раздела</a:t>
            </a:r>
            <a:endParaRPr lang="ru-RU"/>
          </a:p>
        </p:txBody>
      </p:sp>
      <p:sp>
        <p:nvSpPr>
          <p:cNvPr id="43" name="Текст 26"/>
          <p:cNvSpPr>
            <a:spLocks noGrp="1"/>
          </p:cNvSpPr>
          <p:nvPr>
            <p:ph type="body" sz="quarter" idx="13" hasCustomPrompt="1"/>
          </p:nvPr>
        </p:nvSpPr>
        <p:spPr>
          <a:xfrm>
            <a:off x="713011" y="3777751"/>
            <a:ext cx="3348372" cy="360177"/>
          </a:xfrm>
          <a:prstGeom prst="rect">
            <a:avLst/>
          </a:prstGeom>
        </p:spPr>
        <p:txBody>
          <a:bodyPr anchor="ctr"/>
          <a:lstStyle>
            <a:lvl1pPr>
              <a:defRPr sz="1800" b="1" baseline="0"/>
            </a:lvl1pPr>
          </a:lstStyle>
          <a:p>
            <a:pPr lvl="0"/>
            <a:r>
              <a:rPr lang="ru-RU" dirty="0" smtClean="0"/>
              <a:t>Описание подразделов</a:t>
            </a:r>
          </a:p>
        </p:txBody>
      </p:sp>
      <p:sp>
        <p:nvSpPr>
          <p:cNvPr id="50" name="Текст 16"/>
          <p:cNvSpPr>
            <a:spLocks noGrp="1"/>
          </p:cNvSpPr>
          <p:nvPr>
            <p:ph type="body" sz="quarter" idx="20" hasCustomPrompt="1"/>
          </p:nvPr>
        </p:nvSpPr>
        <p:spPr>
          <a:xfrm>
            <a:off x="720000" y="4652497"/>
            <a:ext cx="4212000" cy="1721216"/>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smtClean="0"/>
              <a:t>Lorem ipsum dolor sit amet, con- sectetur adipiscing elit, sed do ei- usmod tempor incididunt ut labore et dolore magna aliqua. Ut enim ad minim veniam, quis nostrud exercitation ullamco consequat.</a:t>
            </a:r>
          </a:p>
        </p:txBody>
      </p:sp>
      <p:sp>
        <p:nvSpPr>
          <p:cNvPr id="51"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a:t>
            </a:r>
            <a:endParaRPr lang="ru-RU"/>
          </a:p>
        </p:txBody>
      </p:sp>
      <p:sp>
        <p:nvSpPr>
          <p:cNvPr id="52" name="Текст 30"/>
          <p:cNvSpPr>
            <a:spLocks noGrp="1"/>
          </p:cNvSpPr>
          <p:nvPr>
            <p:ph type="body" sz="quarter" idx="22" hasCustomPrompt="1"/>
          </p:nvPr>
        </p:nvSpPr>
        <p:spPr>
          <a:xfrm>
            <a:off x="5487814" y="1009117"/>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011</a:t>
            </a:r>
            <a:endParaRPr lang="ru-RU"/>
          </a:p>
        </p:txBody>
      </p:sp>
      <p:sp>
        <p:nvSpPr>
          <p:cNvPr id="53" name="Текст 30"/>
          <p:cNvSpPr>
            <a:spLocks noGrp="1"/>
          </p:cNvSpPr>
          <p:nvPr>
            <p:ph type="body" sz="quarter" idx="23" hasCustomPrompt="1"/>
          </p:nvPr>
        </p:nvSpPr>
        <p:spPr>
          <a:xfrm>
            <a:off x="5487814" y="2953333"/>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012</a:t>
            </a:r>
            <a:endParaRPr lang="ru-RU"/>
          </a:p>
        </p:txBody>
      </p:sp>
      <p:sp>
        <p:nvSpPr>
          <p:cNvPr id="54" name="Текст 30"/>
          <p:cNvSpPr>
            <a:spLocks noGrp="1"/>
          </p:cNvSpPr>
          <p:nvPr>
            <p:ph type="body" sz="quarter" idx="24" hasCustomPrompt="1"/>
          </p:nvPr>
        </p:nvSpPr>
        <p:spPr>
          <a:xfrm>
            <a:off x="5487814" y="4834954"/>
            <a:ext cx="1152128"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013</a:t>
            </a:r>
            <a:endParaRPr lang="ru-RU"/>
          </a:p>
        </p:txBody>
      </p:sp>
      <p:sp>
        <p:nvSpPr>
          <p:cNvPr id="59" name="Текст 26"/>
          <p:cNvSpPr>
            <a:spLocks noGrp="1"/>
          </p:cNvSpPr>
          <p:nvPr>
            <p:ph type="body" sz="quarter" idx="25" hasCustomPrompt="1"/>
          </p:nvPr>
        </p:nvSpPr>
        <p:spPr>
          <a:xfrm>
            <a:off x="9304706" y="1008980"/>
            <a:ext cx="3348372" cy="360177"/>
          </a:xfrm>
          <a:prstGeom prst="rect">
            <a:avLst/>
          </a:prstGeom>
        </p:spPr>
        <p:txBody>
          <a:bodyPr anchor="ctr"/>
          <a:lstStyle>
            <a:lvl1pPr>
              <a:defRPr sz="1400" b="1" baseline="0"/>
            </a:lvl1pPr>
          </a:lstStyle>
          <a:p>
            <a:pPr lvl="0"/>
            <a:r>
              <a:rPr lang="ru-RU" smtClean="0"/>
              <a:t>Краткое описание</a:t>
            </a:r>
          </a:p>
        </p:txBody>
      </p:sp>
      <p:sp>
        <p:nvSpPr>
          <p:cNvPr id="60" name="Текст 16"/>
          <p:cNvSpPr>
            <a:spLocks noGrp="1"/>
          </p:cNvSpPr>
          <p:nvPr>
            <p:ph type="body" sz="quarter" idx="26" hasCustomPrompt="1"/>
          </p:nvPr>
        </p:nvSpPr>
        <p:spPr>
          <a:xfrm>
            <a:off x="9304706" y="1468037"/>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 sectetur adipiscing elit, sed do ei- usmod tempor incididunt ut labore et dolore magna aliqua. Ut enim ad minim veniam, quis nostrud exercitation ullamco consequat.</a:t>
            </a:r>
          </a:p>
        </p:txBody>
      </p:sp>
      <p:sp>
        <p:nvSpPr>
          <p:cNvPr id="61" name="Текст 26"/>
          <p:cNvSpPr>
            <a:spLocks noGrp="1"/>
          </p:cNvSpPr>
          <p:nvPr>
            <p:ph type="body" sz="quarter" idx="27" hasCustomPrompt="1"/>
          </p:nvPr>
        </p:nvSpPr>
        <p:spPr>
          <a:xfrm>
            <a:off x="9304706" y="2953196"/>
            <a:ext cx="3348372" cy="360177"/>
          </a:xfrm>
          <a:prstGeom prst="rect">
            <a:avLst/>
          </a:prstGeom>
        </p:spPr>
        <p:txBody>
          <a:bodyPr anchor="ctr"/>
          <a:lstStyle>
            <a:lvl1pPr>
              <a:defRPr sz="1400" b="1" baseline="0"/>
            </a:lvl1pPr>
          </a:lstStyle>
          <a:p>
            <a:pPr lvl="0"/>
            <a:r>
              <a:rPr lang="ru-RU" smtClean="0"/>
              <a:t>Краткое описание</a:t>
            </a:r>
          </a:p>
        </p:txBody>
      </p:sp>
      <p:sp>
        <p:nvSpPr>
          <p:cNvPr id="62" name="Текст 16"/>
          <p:cNvSpPr>
            <a:spLocks noGrp="1"/>
          </p:cNvSpPr>
          <p:nvPr>
            <p:ph type="body" sz="quarter" idx="28" hasCustomPrompt="1"/>
          </p:nvPr>
        </p:nvSpPr>
        <p:spPr>
          <a:xfrm>
            <a:off x="9304706" y="3412253"/>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 sectetur adipiscing elit, sed do ei- usmod tempor incididunt ut labore et dolore magna aliqua. Ut enim ad minim veniam, quis nostrud exercitation ullamco consequat.</a:t>
            </a:r>
          </a:p>
        </p:txBody>
      </p:sp>
      <p:sp>
        <p:nvSpPr>
          <p:cNvPr id="63" name="Текст 26"/>
          <p:cNvSpPr>
            <a:spLocks noGrp="1"/>
          </p:cNvSpPr>
          <p:nvPr>
            <p:ph type="body" sz="quarter" idx="29" hasCustomPrompt="1"/>
          </p:nvPr>
        </p:nvSpPr>
        <p:spPr>
          <a:xfrm>
            <a:off x="9304706" y="4825404"/>
            <a:ext cx="3348372" cy="360177"/>
          </a:xfrm>
          <a:prstGeom prst="rect">
            <a:avLst/>
          </a:prstGeom>
        </p:spPr>
        <p:txBody>
          <a:bodyPr anchor="ctr"/>
          <a:lstStyle>
            <a:lvl1pPr>
              <a:defRPr sz="1400" b="1" baseline="0"/>
            </a:lvl1pPr>
          </a:lstStyle>
          <a:p>
            <a:pPr lvl="0"/>
            <a:r>
              <a:rPr lang="ru-RU" smtClean="0"/>
              <a:t>Краткое описание</a:t>
            </a:r>
          </a:p>
        </p:txBody>
      </p:sp>
      <p:sp>
        <p:nvSpPr>
          <p:cNvPr id="64" name="Текст 16"/>
          <p:cNvSpPr>
            <a:spLocks noGrp="1"/>
          </p:cNvSpPr>
          <p:nvPr>
            <p:ph type="body" sz="quarter" idx="30" hasCustomPrompt="1"/>
          </p:nvPr>
        </p:nvSpPr>
        <p:spPr>
          <a:xfrm>
            <a:off x="9304706" y="5284461"/>
            <a:ext cx="3671940" cy="1197264"/>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 sectetur adipiscing elit, sed do ei- usmod tempor incididunt ut labore et dolore magna aliqua. Ut enim ad minim veniam, quis nostrud exercitation ullamco consequat.</a:t>
            </a:r>
          </a:p>
        </p:txBody>
      </p:sp>
      <p:pic>
        <p:nvPicPr>
          <p:cNvPr id="21" name="Рисунок 20"/>
          <p:cNvPicPr>
            <a:picLocks noChangeAspect="1"/>
          </p:cNvPicPr>
          <p:nvPr userDrawn="1"/>
        </p:nvPicPr>
        <p:blipFill>
          <a:blip r:embed="rId2"/>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340027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Слайд разделителя">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833" y="1009117"/>
            <a:ext cx="8444453" cy="5148572"/>
          </a:xfrm>
          <a:prstGeom prst="rect">
            <a:avLst/>
          </a:prstGeom>
        </p:spPr>
      </p:pic>
      <p:sp>
        <p:nvSpPr>
          <p:cNvPr id="9" name="object 3"/>
          <p:cNvSpPr/>
          <p:nvPr userDrawn="1"/>
        </p:nvSpPr>
        <p:spPr>
          <a:xfrm>
            <a:off x="0" y="12"/>
            <a:ext cx="5017770" cy="7560309"/>
          </a:xfrm>
          <a:custGeom>
            <a:avLst/>
            <a:gdLst/>
            <a:ahLst/>
            <a:cxnLst/>
            <a:rect l="l" t="t" r="r" b="b"/>
            <a:pathLst>
              <a:path w="5017770" h="7560309">
                <a:moveTo>
                  <a:pt x="0" y="7559992"/>
                </a:moveTo>
                <a:lnTo>
                  <a:pt x="5017490" y="7559992"/>
                </a:lnTo>
                <a:lnTo>
                  <a:pt x="5017490" y="0"/>
                </a:lnTo>
                <a:lnTo>
                  <a:pt x="0" y="0"/>
                </a:lnTo>
                <a:lnTo>
                  <a:pt x="0" y="7559992"/>
                </a:lnTo>
                <a:close/>
              </a:path>
            </a:pathLst>
          </a:custGeom>
          <a:solidFill>
            <a:srgbClr val="DCDDDE"/>
          </a:solidFill>
        </p:spPr>
        <p:txBody>
          <a:bodyPr wrap="square" lIns="0" tIns="0" rIns="0" bIns="0" rtlCol="0"/>
          <a:lstStyle/>
          <a:p>
            <a:endParaRPr/>
          </a:p>
        </p:txBody>
      </p:sp>
      <p:sp>
        <p:nvSpPr>
          <p:cNvPr id="10" name="object 4"/>
          <p:cNvSpPr/>
          <p:nvPr userDrawn="1"/>
        </p:nvSpPr>
        <p:spPr>
          <a:xfrm>
            <a:off x="839254" y="6157689"/>
            <a:ext cx="8392795" cy="229870"/>
          </a:xfrm>
          <a:custGeom>
            <a:avLst/>
            <a:gdLst/>
            <a:ahLst/>
            <a:cxnLst/>
            <a:rect l="l" t="t" r="r" b="b"/>
            <a:pathLst>
              <a:path w="8392795" h="229870">
                <a:moveTo>
                  <a:pt x="0" y="229501"/>
                </a:moveTo>
                <a:lnTo>
                  <a:pt x="8392502" y="229501"/>
                </a:lnTo>
                <a:lnTo>
                  <a:pt x="8392502" y="0"/>
                </a:lnTo>
                <a:lnTo>
                  <a:pt x="0" y="0"/>
                </a:lnTo>
                <a:lnTo>
                  <a:pt x="0" y="229501"/>
                </a:lnTo>
                <a:close/>
              </a:path>
            </a:pathLst>
          </a:custGeom>
          <a:solidFill>
            <a:srgbClr val="00587C"/>
          </a:solidFill>
        </p:spPr>
        <p:txBody>
          <a:bodyPr wrap="square" lIns="0" tIns="0" rIns="0" bIns="0" rtlCol="0"/>
          <a:lstStyle/>
          <a:p>
            <a:endParaRPr/>
          </a:p>
        </p:txBody>
      </p:sp>
      <p:sp>
        <p:nvSpPr>
          <p:cNvPr id="11"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1"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smtClean="0"/>
              <a:t>Заголовок раздела</a:t>
            </a:r>
            <a:endParaRPr lang="ru-RU"/>
          </a:p>
        </p:txBody>
      </p:sp>
      <p:sp>
        <p:nvSpPr>
          <p:cNvPr id="22"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02</a:t>
            </a:r>
            <a:endParaRPr lang="ru-RU"/>
          </a:p>
        </p:txBody>
      </p:sp>
      <p:pic>
        <p:nvPicPr>
          <p:cNvPr id="14" name="Рисунок 13"/>
          <p:cNvPicPr>
            <a:picLocks noChangeAspect="1"/>
          </p:cNvPicPr>
          <p:nvPr userDrawn="1"/>
        </p:nvPicPr>
        <p:blipFill>
          <a:blip r:embed="rId3"/>
          <a:stretch>
            <a:fillRect/>
          </a:stretch>
        </p:blipFill>
        <p:spPr>
          <a:xfrm>
            <a:off x="781728" y="6776589"/>
            <a:ext cx="2221810" cy="42162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Контент">
    <p:spTree>
      <p:nvGrpSpPr>
        <p:cNvPr id="1" name=""/>
        <p:cNvGrpSpPr/>
        <p:nvPr/>
      </p:nvGrpSpPr>
      <p:grpSpPr>
        <a:xfrm>
          <a:off x="0" y="0"/>
          <a:ext cx="0" cy="0"/>
          <a:chOff x="0" y="0"/>
          <a:chExt cx="0" cy="0"/>
        </a:xfrm>
      </p:grpSpPr>
      <p:sp>
        <p:nvSpPr>
          <p:cNvPr id="12" name="object 2"/>
          <p:cNvSpPr/>
          <p:nvPr userDrawn="1"/>
        </p:nvSpPr>
        <p:spPr>
          <a:xfrm>
            <a:off x="7254011" y="2833242"/>
            <a:ext cx="6173951" cy="2335618"/>
          </a:xfrm>
          <a:prstGeom prst="rect">
            <a:avLst/>
          </a:prstGeom>
          <a:blipFill>
            <a:blip r:embed="rId2" cstate="print"/>
            <a:stretch>
              <a:fillRect/>
            </a:stretch>
          </a:blipFill>
        </p:spPr>
        <p:txBody>
          <a:bodyPr wrap="square" lIns="0" tIns="0" rIns="0" bIns="0" rtlCol="0"/>
          <a:lstStyle/>
          <a:p>
            <a:endParaRPr/>
          </a:p>
        </p:txBody>
      </p:sp>
      <p:sp>
        <p:nvSpPr>
          <p:cNvPr id="13" name="object 3"/>
          <p:cNvSpPr/>
          <p:nvPr userDrawn="1"/>
        </p:nvSpPr>
        <p:spPr>
          <a:xfrm>
            <a:off x="4247438" y="2842793"/>
            <a:ext cx="3051009" cy="2326068"/>
          </a:xfrm>
          <a:prstGeom prst="rect">
            <a:avLst/>
          </a:prstGeom>
          <a:blipFill>
            <a:blip r:embed="rId3" cstate="print"/>
            <a:stretch>
              <a:fillRect/>
            </a:stretch>
          </a:blipFill>
        </p:spPr>
        <p:txBody>
          <a:bodyPr wrap="square" lIns="0" tIns="0" rIns="0" bIns="0" rtlCol="0"/>
          <a:lstStyle/>
          <a:p>
            <a:endParaRPr/>
          </a:p>
        </p:txBody>
      </p:sp>
      <p:sp>
        <p:nvSpPr>
          <p:cNvPr id="14" name="object 4"/>
          <p:cNvSpPr/>
          <p:nvPr userDrawn="1"/>
        </p:nvSpPr>
        <p:spPr>
          <a:xfrm>
            <a:off x="10429902" y="2835009"/>
            <a:ext cx="2998470" cy="0"/>
          </a:xfrm>
          <a:custGeom>
            <a:avLst/>
            <a:gdLst/>
            <a:ahLst/>
            <a:cxnLst/>
            <a:rect l="l" t="t" r="r" b="b"/>
            <a:pathLst>
              <a:path w="2998469">
                <a:moveTo>
                  <a:pt x="0" y="0"/>
                </a:moveTo>
                <a:lnTo>
                  <a:pt x="2998061" y="0"/>
                </a:lnTo>
              </a:path>
            </a:pathLst>
          </a:custGeom>
          <a:ln w="25400">
            <a:solidFill>
              <a:srgbClr val="FFFFFF"/>
            </a:solidFill>
          </a:ln>
        </p:spPr>
        <p:txBody>
          <a:bodyPr wrap="square" lIns="0" tIns="0" rIns="0" bIns="0" rtlCol="0"/>
          <a:lstStyle/>
          <a:p>
            <a:endParaRPr/>
          </a:p>
        </p:txBody>
      </p:sp>
      <p:sp>
        <p:nvSpPr>
          <p:cNvPr id="15" name="object 5"/>
          <p:cNvSpPr/>
          <p:nvPr userDrawn="1"/>
        </p:nvSpPr>
        <p:spPr>
          <a:xfrm>
            <a:off x="4300351" y="2835009"/>
            <a:ext cx="6040755" cy="0"/>
          </a:xfrm>
          <a:custGeom>
            <a:avLst/>
            <a:gdLst/>
            <a:ahLst/>
            <a:cxnLst/>
            <a:rect l="l" t="t" r="r" b="b"/>
            <a:pathLst>
              <a:path w="6040755">
                <a:moveTo>
                  <a:pt x="0" y="0"/>
                </a:moveTo>
                <a:lnTo>
                  <a:pt x="6040650" y="0"/>
                </a:lnTo>
              </a:path>
            </a:pathLst>
          </a:custGeom>
          <a:ln w="25400">
            <a:solidFill>
              <a:srgbClr val="FFFFFF"/>
            </a:solidFill>
          </a:ln>
        </p:spPr>
        <p:txBody>
          <a:bodyPr wrap="square" lIns="0" tIns="0" rIns="0" bIns="0" rtlCol="0"/>
          <a:lstStyle/>
          <a:p>
            <a:endParaRPr/>
          </a:p>
        </p:txBody>
      </p:sp>
      <p:sp>
        <p:nvSpPr>
          <p:cNvPr id="26" name="object 13"/>
          <p:cNvSpPr/>
          <p:nvPr userDrawn="1"/>
        </p:nvSpPr>
        <p:spPr>
          <a:xfrm>
            <a:off x="4255900" y="360010"/>
            <a:ext cx="0" cy="4806315"/>
          </a:xfrm>
          <a:custGeom>
            <a:avLst/>
            <a:gdLst/>
            <a:ahLst/>
            <a:cxnLst/>
            <a:rect l="l" t="t" r="r" b="b"/>
            <a:pathLst>
              <a:path h="4806315">
                <a:moveTo>
                  <a:pt x="0" y="4805997"/>
                </a:moveTo>
                <a:lnTo>
                  <a:pt x="0" y="0"/>
                </a:lnTo>
              </a:path>
            </a:pathLst>
          </a:custGeom>
          <a:ln w="88900">
            <a:solidFill>
              <a:srgbClr val="00587C"/>
            </a:solidFill>
          </a:ln>
        </p:spPr>
        <p:txBody>
          <a:bodyPr wrap="square" lIns="0" tIns="0" rIns="0" bIns="0" rtlCol="0"/>
          <a:lstStyle/>
          <a:p>
            <a:endParaRPr/>
          </a:p>
        </p:txBody>
      </p:sp>
      <p:sp>
        <p:nvSpPr>
          <p:cNvPr id="27" name="object 14"/>
          <p:cNvSpPr/>
          <p:nvPr userDrawn="1"/>
        </p:nvSpPr>
        <p:spPr>
          <a:xfrm>
            <a:off x="7342901" y="2847712"/>
            <a:ext cx="0" cy="4361815"/>
          </a:xfrm>
          <a:custGeom>
            <a:avLst/>
            <a:gdLst/>
            <a:ahLst/>
            <a:cxnLst/>
            <a:rect l="l" t="t" r="r" b="b"/>
            <a:pathLst>
              <a:path h="4361815">
                <a:moveTo>
                  <a:pt x="0" y="4361294"/>
                </a:moveTo>
                <a:lnTo>
                  <a:pt x="0" y="0"/>
                </a:lnTo>
              </a:path>
            </a:pathLst>
          </a:custGeom>
          <a:ln w="88900">
            <a:solidFill>
              <a:srgbClr val="00587C"/>
            </a:solidFill>
          </a:ln>
        </p:spPr>
        <p:txBody>
          <a:bodyPr wrap="square" lIns="0" tIns="0" rIns="0" bIns="0" rtlCol="0"/>
          <a:lstStyle/>
          <a:p>
            <a:endParaRPr/>
          </a:p>
        </p:txBody>
      </p:sp>
      <p:sp>
        <p:nvSpPr>
          <p:cNvPr id="28" name="object 15"/>
          <p:cNvSpPr/>
          <p:nvPr userDrawn="1"/>
        </p:nvSpPr>
        <p:spPr>
          <a:xfrm>
            <a:off x="10385451" y="352708"/>
            <a:ext cx="0" cy="4813300"/>
          </a:xfrm>
          <a:custGeom>
            <a:avLst/>
            <a:gdLst/>
            <a:ahLst/>
            <a:cxnLst/>
            <a:rect l="l" t="t" r="r" b="b"/>
            <a:pathLst>
              <a:path h="4813300">
                <a:moveTo>
                  <a:pt x="0" y="4813300"/>
                </a:moveTo>
                <a:lnTo>
                  <a:pt x="0" y="0"/>
                </a:lnTo>
              </a:path>
            </a:pathLst>
          </a:custGeom>
          <a:ln w="88900">
            <a:solidFill>
              <a:srgbClr val="00587C"/>
            </a:solidFill>
          </a:ln>
        </p:spPr>
        <p:txBody>
          <a:bodyPr wrap="square" lIns="0" tIns="0" rIns="0" bIns="0" rtlCol="0"/>
          <a:lstStyle/>
          <a:p>
            <a:endParaRPr/>
          </a:p>
        </p:txBody>
      </p:sp>
      <p:sp>
        <p:nvSpPr>
          <p:cNvPr id="37" name="Текст 26"/>
          <p:cNvSpPr>
            <a:spLocks noGrp="1"/>
          </p:cNvSpPr>
          <p:nvPr>
            <p:ph type="body" sz="quarter" idx="25" hasCustomPrompt="1"/>
          </p:nvPr>
        </p:nvSpPr>
        <p:spPr>
          <a:xfrm>
            <a:off x="4335686" y="370040"/>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38" name="Текст 16"/>
          <p:cNvSpPr>
            <a:spLocks noGrp="1"/>
          </p:cNvSpPr>
          <p:nvPr>
            <p:ph type="body" sz="quarter" idx="26" hasCustomPrompt="1"/>
          </p:nvPr>
        </p:nvSpPr>
        <p:spPr>
          <a:xfrm>
            <a:off x="4335686" y="829097"/>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39" name="Текст 26"/>
          <p:cNvSpPr>
            <a:spLocks noGrp="1"/>
          </p:cNvSpPr>
          <p:nvPr>
            <p:ph type="body" sz="quarter" idx="27" hasCustomPrompt="1"/>
          </p:nvPr>
        </p:nvSpPr>
        <p:spPr>
          <a:xfrm>
            <a:off x="10465200" y="370040"/>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40" name="Текст 16"/>
          <p:cNvSpPr>
            <a:spLocks noGrp="1"/>
          </p:cNvSpPr>
          <p:nvPr>
            <p:ph type="body" sz="quarter" idx="28" hasCustomPrompt="1"/>
          </p:nvPr>
        </p:nvSpPr>
        <p:spPr>
          <a:xfrm>
            <a:off x="10465200" y="829097"/>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1" name="Текст 26"/>
          <p:cNvSpPr>
            <a:spLocks noGrp="1"/>
          </p:cNvSpPr>
          <p:nvPr>
            <p:ph type="body" sz="quarter" idx="29" hasCustomPrompt="1"/>
          </p:nvPr>
        </p:nvSpPr>
        <p:spPr>
          <a:xfrm>
            <a:off x="7432030" y="5237598"/>
            <a:ext cx="2880000" cy="360177"/>
          </a:xfrm>
          <a:prstGeom prst="rect">
            <a:avLst/>
          </a:prstGeom>
        </p:spPr>
        <p:txBody>
          <a:bodyPr anchor="ctr"/>
          <a:lstStyle>
            <a:lvl1pPr>
              <a:defRPr sz="1800" b="1" baseline="0"/>
            </a:lvl1pPr>
          </a:lstStyle>
          <a:p>
            <a:pPr lvl="0"/>
            <a:r>
              <a:rPr lang="ru-RU" smtClean="0"/>
              <a:t>Краткое описание</a:t>
            </a:r>
          </a:p>
        </p:txBody>
      </p:sp>
      <p:sp>
        <p:nvSpPr>
          <p:cNvPr id="42" name="Текст 16"/>
          <p:cNvSpPr>
            <a:spLocks noGrp="1"/>
          </p:cNvSpPr>
          <p:nvPr>
            <p:ph type="body" sz="quarter" idx="30" hasCustomPrompt="1"/>
          </p:nvPr>
        </p:nvSpPr>
        <p:spPr>
          <a:xfrm>
            <a:off x="7432030" y="5696655"/>
            <a:ext cx="2880320" cy="1872208"/>
          </a:xfrm>
          <a:prstGeom prst="rect">
            <a:avLst/>
          </a:prstGeom>
        </p:spPr>
        <p:txBody>
          <a:bodyPr/>
          <a:lstStyle>
            <a:lvl1pPr>
              <a:lnSpc>
                <a:spcPct val="90000"/>
              </a:lnSpc>
              <a:defRPr sz="1400"/>
            </a:lvl1pPr>
            <a:lvl2pPr>
              <a:defRPr sz="1800"/>
            </a:lvl2pPr>
            <a:lvl3pPr>
              <a:defRPr sz="1800"/>
            </a:lvl3pPr>
            <a:lvl4pPr>
              <a:defRPr sz="1800"/>
            </a:lvl4pPr>
            <a:lvl5pPr>
              <a:defRPr sz="1800"/>
            </a:lvl5pPr>
          </a:lstStyle>
          <a:p>
            <a:pPr lvl="0"/>
            <a:r>
              <a:rPr lang="en-US" smtClean="0"/>
              <a:t>Lorem ipsum dolor sit amet, consectetur adipiscing elit, sed do eiusmod tempor incididunt ut labore et dolore magna al- iqua. Ut enim ad minim ve- niam, quis nostrud exercitation ullamco laboris nisi ut aliquip ex ea commodo consequat.</a:t>
            </a:r>
          </a:p>
        </p:txBody>
      </p:sp>
      <p:sp>
        <p:nvSpPr>
          <p:cNvPr id="43" name="Текст 30"/>
          <p:cNvSpPr>
            <a:spLocks noGrp="1"/>
          </p:cNvSpPr>
          <p:nvPr>
            <p:ph type="body" sz="quarter" idx="24" hasCustomPrompt="1"/>
          </p:nvPr>
        </p:nvSpPr>
        <p:spPr>
          <a:xfrm>
            <a:off x="4335686" y="5237598"/>
            <a:ext cx="819020" cy="530647"/>
          </a:xfrm>
          <a:prstGeom prst="rect">
            <a:avLst/>
          </a:prstGeom>
        </p:spPr>
        <p:txBody>
          <a:bodyPr lIns="36000" rIns="36000"/>
          <a:lstStyle>
            <a:lvl1pPr algn="l">
              <a:lnSpc>
                <a:spcPct val="90000"/>
              </a:lnSpc>
              <a:defRPr sz="3600" b="1">
                <a:solidFill>
                  <a:srgbClr val="DCDDDE"/>
                </a:solidFill>
              </a:defRPr>
            </a:lvl1pPr>
          </a:lstStyle>
          <a:p>
            <a:pPr lvl="0"/>
            <a:r>
              <a:rPr lang="ru-RU" smtClean="0"/>
              <a:t>03</a:t>
            </a:r>
            <a:endParaRPr lang="ru-RU"/>
          </a:p>
        </p:txBody>
      </p:sp>
      <p:sp>
        <p:nvSpPr>
          <p:cNvPr id="44" name="Текст 30"/>
          <p:cNvSpPr>
            <a:spLocks noGrp="1"/>
          </p:cNvSpPr>
          <p:nvPr>
            <p:ph type="body" sz="quarter" idx="31" hasCustomPrompt="1"/>
          </p:nvPr>
        </p:nvSpPr>
        <p:spPr>
          <a:xfrm>
            <a:off x="7432030" y="2305261"/>
            <a:ext cx="819020" cy="530647"/>
          </a:xfrm>
          <a:prstGeom prst="rect">
            <a:avLst/>
          </a:prstGeom>
        </p:spPr>
        <p:txBody>
          <a:bodyPr lIns="36000" rIns="36000"/>
          <a:lstStyle>
            <a:lvl1pPr algn="l">
              <a:lnSpc>
                <a:spcPct val="90000"/>
              </a:lnSpc>
              <a:defRPr sz="3600" b="1">
                <a:solidFill>
                  <a:srgbClr val="DCDDDE"/>
                </a:solidFill>
              </a:defRPr>
            </a:lvl1pPr>
          </a:lstStyle>
          <a:p>
            <a:pPr lvl="0"/>
            <a:r>
              <a:rPr lang="ru-RU" smtClean="0"/>
              <a:t>04</a:t>
            </a:r>
            <a:endParaRPr lang="ru-RU"/>
          </a:p>
        </p:txBody>
      </p:sp>
      <p:sp>
        <p:nvSpPr>
          <p:cNvPr id="45" name="Текст 30"/>
          <p:cNvSpPr>
            <a:spLocks noGrp="1"/>
          </p:cNvSpPr>
          <p:nvPr>
            <p:ph type="body" sz="quarter" idx="32" hasCustomPrompt="1"/>
          </p:nvPr>
        </p:nvSpPr>
        <p:spPr>
          <a:xfrm>
            <a:off x="10465200" y="5237598"/>
            <a:ext cx="819020" cy="530647"/>
          </a:xfrm>
          <a:prstGeom prst="rect">
            <a:avLst/>
          </a:prstGeom>
        </p:spPr>
        <p:txBody>
          <a:bodyPr lIns="36000" rIns="36000"/>
          <a:lstStyle>
            <a:lvl1pPr algn="l">
              <a:lnSpc>
                <a:spcPct val="90000"/>
              </a:lnSpc>
              <a:defRPr sz="3600" b="1">
                <a:solidFill>
                  <a:srgbClr val="DCDDDE"/>
                </a:solidFill>
              </a:defRPr>
            </a:lvl1pPr>
          </a:lstStyle>
          <a:p>
            <a:pPr lvl="0"/>
            <a:r>
              <a:rPr lang="ru-RU" smtClean="0"/>
              <a:t>05</a:t>
            </a:r>
            <a:endParaRPr lang="ru-RU"/>
          </a:p>
        </p:txBody>
      </p:sp>
      <p:sp>
        <p:nvSpPr>
          <p:cNvPr id="47" name="Текст 30"/>
          <p:cNvSpPr>
            <a:spLocks noGrp="1"/>
          </p:cNvSpPr>
          <p:nvPr>
            <p:ph type="body" sz="quarter" idx="12" hasCustomPrompt="1"/>
          </p:nvPr>
        </p:nvSpPr>
        <p:spPr>
          <a:xfrm>
            <a:off x="720000" y="2881325"/>
            <a:ext cx="3204356" cy="1584176"/>
          </a:xfrm>
          <a:prstGeom prst="rect">
            <a:avLst/>
          </a:prstGeom>
        </p:spPr>
        <p:txBody>
          <a:bodyPr/>
          <a:lstStyle>
            <a:lvl1pPr>
              <a:lnSpc>
                <a:spcPct val="90000"/>
              </a:lnSpc>
              <a:defRPr sz="3600" b="1"/>
            </a:lvl1pPr>
          </a:lstStyle>
          <a:p>
            <a:pPr lvl="0"/>
            <a:r>
              <a:rPr lang="ru-RU" smtClean="0"/>
              <a:t>Заголовок основного раздела</a:t>
            </a:r>
            <a:endParaRPr lang="ru-RU"/>
          </a:p>
        </p:txBody>
      </p:sp>
      <p:sp>
        <p:nvSpPr>
          <p:cNvPr id="22" name="object 5"/>
          <p:cNvSpPr/>
          <p:nvPr userDrawn="1"/>
        </p:nvSpPr>
        <p:spPr>
          <a:xfrm>
            <a:off x="839254" y="0"/>
            <a:ext cx="839469" cy="1404620"/>
          </a:xfrm>
          <a:custGeom>
            <a:avLst/>
            <a:gdLst/>
            <a:ahLst/>
            <a:cxnLst/>
            <a:rect l="l" t="t" r="r" b="b"/>
            <a:pathLst>
              <a:path w="839469" h="1404620">
                <a:moveTo>
                  <a:pt x="0" y="1403997"/>
                </a:moveTo>
                <a:lnTo>
                  <a:pt x="839254" y="1403997"/>
                </a:lnTo>
                <a:lnTo>
                  <a:pt x="839254" y="0"/>
                </a:lnTo>
                <a:lnTo>
                  <a:pt x="0" y="0"/>
                </a:lnTo>
                <a:lnTo>
                  <a:pt x="0" y="1403997"/>
                </a:lnTo>
                <a:close/>
              </a:path>
            </a:pathLst>
          </a:custGeom>
          <a:solidFill>
            <a:srgbClr val="00587C"/>
          </a:solidFill>
        </p:spPr>
        <p:txBody>
          <a:bodyPr wrap="square" lIns="0" tIns="0" rIns="0" bIns="0" rtlCol="0"/>
          <a:lstStyle/>
          <a:p>
            <a:endParaRPr/>
          </a:p>
        </p:txBody>
      </p:sp>
      <p:sp>
        <p:nvSpPr>
          <p:cNvPr id="23" name="Текст 30"/>
          <p:cNvSpPr>
            <a:spLocks noGrp="1"/>
          </p:cNvSpPr>
          <p:nvPr>
            <p:ph type="body" sz="quarter" idx="21" hasCustomPrompt="1"/>
          </p:nvPr>
        </p:nvSpPr>
        <p:spPr>
          <a:xfrm>
            <a:off x="880946" y="865101"/>
            <a:ext cx="756084" cy="530647"/>
          </a:xfrm>
          <a:prstGeom prst="rect">
            <a:avLst/>
          </a:prstGeom>
        </p:spPr>
        <p:txBody>
          <a:bodyPr lIns="36000" rIns="36000"/>
          <a:lstStyle>
            <a:lvl1pPr algn="ctr">
              <a:lnSpc>
                <a:spcPct val="90000"/>
              </a:lnSpc>
              <a:defRPr sz="3600" b="1">
                <a:solidFill>
                  <a:srgbClr val="DCDDDE"/>
                </a:solidFill>
              </a:defRPr>
            </a:lvl1pPr>
          </a:lstStyle>
          <a:p>
            <a:pPr lvl="0"/>
            <a:r>
              <a:rPr lang="ru-RU" smtClean="0"/>
              <a:t>02</a:t>
            </a:r>
            <a:endParaRPr lang="ru-RU"/>
          </a:p>
        </p:txBody>
      </p:sp>
      <p:pic>
        <p:nvPicPr>
          <p:cNvPr id="25" name="Рисунок 24"/>
          <p:cNvPicPr>
            <a:picLocks noChangeAspect="1"/>
          </p:cNvPicPr>
          <p:nvPr userDrawn="1"/>
        </p:nvPicPr>
        <p:blipFill>
          <a:blip r:embed="rId4"/>
          <a:stretch>
            <a:fillRect/>
          </a:stretch>
        </p:blipFill>
        <p:spPr>
          <a:xfrm>
            <a:off x="781728" y="6776589"/>
            <a:ext cx="2221810" cy="421628"/>
          </a:xfrm>
          <a:prstGeom prst="rect">
            <a:avLst/>
          </a:prstGeom>
        </p:spPr>
      </p:pic>
    </p:spTree>
    <p:extLst>
      <p:ext uri="{BB962C8B-B14F-4D97-AF65-F5344CB8AC3E}">
        <p14:creationId xmlns:p14="http://schemas.microsoft.com/office/powerpoint/2010/main" val="410028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4" r:id="rId4"/>
    <p:sldLayoutId id="2147483666" r:id="rId5"/>
    <p:sldLayoutId id="2147483667" r:id="rId6"/>
    <p:sldLayoutId id="2147483680" r:id="rId7"/>
    <p:sldLayoutId id="2147483663" r:id="rId8"/>
    <p:sldLayoutId id="2147483668" r:id="rId9"/>
    <p:sldLayoutId id="2147483672" r:id="rId10"/>
    <p:sldLayoutId id="2147483673" r:id="rId11"/>
    <p:sldLayoutId id="2147483674" r:id="rId12"/>
    <p:sldLayoutId id="2147483675" r:id="rId13"/>
    <p:sldLayoutId id="2147483665" r:id="rId14"/>
    <p:sldLayoutId id="2147483669" r:id="rId15"/>
    <p:sldLayoutId id="2147483679" r:id="rId16"/>
    <p:sldLayoutId id="2147483681" r:id="rId17"/>
    <p:sldLayoutId id="2147483670" r:id="rId18"/>
    <p:sldLayoutId id="2147483677" r:id="rId19"/>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19.xm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21"/>
          </p:nvPr>
        </p:nvSpPr>
        <p:spPr/>
        <p:txBody>
          <a:bodyPr/>
          <a:lstStyle/>
          <a:p>
            <a:r>
              <a:rPr lang="ru-RU" dirty="0" smtClean="0"/>
              <a:t>2020</a:t>
            </a:r>
            <a:endParaRPr lang="ru-RU" dirty="0"/>
          </a:p>
        </p:txBody>
      </p:sp>
      <p:sp>
        <p:nvSpPr>
          <p:cNvPr id="5" name="Текст 30"/>
          <p:cNvSpPr txBox="1">
            <a:spLocks/>
          </p:cNvSpPr>
          <p:nvPr/>
        </p:nvSpPr>
        <p:spPr>
          <a:xfrm>
            <a:off x="9340242" y="6553733"/>
            <a:ext cx="3996444" cy="756084"/>
          </a:xfrm>
          <a:prstGeom prst="rect">
            <a:avLst/>
          </a:prstGeom>
        </p:spPr>
        <p:txBody>
          <a:bodyPr/>
          <a:lstStyle>
            <a:lvl1pPr marL="0">
              <a:lnSpc>
                <a:spcPct val="90000"/>
              </a:lnSpc>
              <a:defRPr sz="3600" b="1">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ysClr val="windowText" lastClr="000000"/>
                </a:solidFill>
              </a:rPr>
              <a:t>www.petrovax.ru</a:t>
            </a:r>
            <a:endParaRPr lang="ru-RU" sz="1600" kern="0" dirty="0">
              <a:solidFill>
                <a:sysClr val="windowText" lastClr="000000"/>
              </a:solidFill>
            </a:endParaRPr>
          </a:p>
        </p:txBody>
      </p:sp>
    </p:spTree>
    <p:extLst>
      <p:ext uri="{BB962C8B-B14F-4D97-AF65-F5344CB8AC3E}">
        <p14:creationId xmlns:p14="http://schemas.microsoft.com/office/powerpoint/2010/main" val="305176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8332130" y="2737309"/>
            <a:ext cx="3349638" cy="1296144"/>
          </a:xfrm>
          <a:prstGeom prst="rect">
            <a:avLst/>
          </a:prstGeom>
        </p:spPr>
        <p:txBody>
          <a:bodyPr anchor="t"/>
          <a:lstStyle/>
          <a:p>
            <a:pPr>
              <a:lnSpc>
                <a:spcPct val="150000"/>
              </a:lnSpc>
            </a:pPr>
            <a:r>
              <a:rPr lang="ru-RU" sz="1200" b="1" dirty="0"/>
              <a:t>ООО «НПО Петровакс Фарм</a:t>
            </a:r>
            <a:r>
              <a:rPr lang="ru-RU" sz="1200" b="1" dirty="0" smtClean="0"/>
              <a:t>»</a:t>
            </a:r>
            <a:endParaRPr lang="en-US" sz="1200" b="1" dirty="0" smtClean="0"/>
          </a:p>
          <a:p>
            <a:pPr>
              <a:lnSpc>
                <a:spcPct val="150000"/>
              </a:lnSpc>
            </a:pPr>
            <a:endParaRPr lang="ru-RU" sz="1200" b="1" dirty="0"/>
          </a:p>
          <a:p>
            <a:pPr>
              <a:lnSpc>
                <a:spcPct val="150000"/>
              </a:lnSpc>
            </a:pPr>
            <a:r>
              <a:rPr lang="ru-RU" sz="1200" dirty="0" smtClean="0"/>
              <a:t>123112, г. Москва, </a:t>
            </a:r>
          </a:p>
          <a:p>
            <a:pPr>
              <a:lnSpc>
                <a:spcPct val="150000"/>
              </a:lnSpc>
            </a:pPr>
            <a:r>
              <a:rPr lang="ru-RU" sz="1200" dirty="0"/>
              <a:t>Пресненская набережная, </a:t>
            </a:r>
            <a:r>
              <a:rPr lang="ru-RU" sz="1200" dirty="0" smtClean="0"/>
              <a:t>д.12</a:t>
            </a:r>
          </a:p>
          <a:p>
            <a:pPr>
              <a:lnSpc>
                <a:spcPct val="150000"/>
              </a:lnSpc>
            </a:pPr>
            <a:r>
              <a:rPr lang="ru-RU" sz="1200" dirty="0" smtClean="0"/>
              <a:t>Башня </a:t>
            </a:r>
            <a:r>
              <a:rPr lang="ru-RU" sz="1200" dirty="0"/>
              <a:t>Федерация Восток, этаж 38 </a:t>
            </a:r>
            <a:endParaRPr lang="ru-RU" sz="1200" dirty="0" smtClean="0"/>
          </a:p>
          <a:p>
            <a:pPr>
              <a:lnSpc>
                <a:spcPct val="150000"/>
              </a:lnSpc>
            </a:pPr>
            <a:r>
              <a:rPr lang="ru-RU" sz="1200" dirty="0" smtClean="0"/>
              <a:t>тел</a:t>
            </a:r>
            <a:r>
              <a:rPr lang="ru-RU" sz="1200" dirty="0"/>
              <a:t>.: +7 (495) </a:t>
            </a:r>
            <a:r>
              <a:rPr lang="ru-RU" sz="1200" dirty="0" smtClean="0"/>
              <a:t>730-75-45</a:t>
            </a:r>
            <a:endParaRPr lang="en-US" sz="1200" dirty="0" smtClean="0"/>
          </a:p>
          <a:p>
            <a:pPr>
              <a:lnSpc>
                <a:spcPct val="150000"/>
              </a:lnSpc>
            </a:pPr>
            <a:r>
              <a:rPr lang="ru-RU" sz="1200" dirty="0" smtClean="0"/>
              <a:t>e-</a:t>
            </a:r>
            <a:r>
              <a:rPr lang="ru-RU" sz="1200" dirty="0" err="1" smtClean="0"/>
              <a:t>mail</a:t>
            </a:r>
            <a:r>
              <a:rPr lang="ru-RU" sz="1200" dirty="0"/>
              <a:t>: info@petrovax.ru</a:t>
            </a:r>
          </a:p>
          <a:p>
            <a:pPr>
              <a:lnSpc>
                <a:spcPct val="150000"/>
              </a:lnSpc>
            </a:pPr>
            <a:r>
              <a:rPr lang="ru-RU" sz="1200" dirty="0"/>
              <a:t>www.petrovax.ru</a:t>
            </a:r>
          </a:p>
          <a:p>
            <a:endParaRPr lang="ru-RU" sz="1200" dirty="0"/>
          </a:p>
          <a:p>
            <a:endParaRPr lang="ru-RU" sz="1200" dirty="0"/>
          </a:p>
        </p:txBody>
      </p:sp>
    </p:spTree>
    <p:extLst>
      <p:ext uri="{BB962C8B-B14F-4D97-AF65-F5344CB8AC3E}">
        <p14:creationId xmlns:p14="http://schemas.microsoft.com/office/powerpoint/2010/main" val="2063126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Скругленный прямоугольник 72"/>
          <p:cNvSpPr/>
          <p:nvPr/>
        </p:nvSpPr>
        <p:spPr>
          <a:xfrm>
            <a:off x="1" y="1419846"/>
            <a:ext cx="7792070" cy="1707711"/>
          </a:xfrm>
          <a:prstGeom prst="roundRect">
            <a:avLst>
              <a:gd name="adj" fmla="val 0"/>
            </a:avLst>
          </a:prstGeom>
          <a:solidFill>
            <a:schemeClr val="accent3"/>
          </a:solidFill>
        </p:spPr>
        <p:txBody>
          <a:bodyPr wrap="square" lIns="114465" tIns="57232" rIns="114465" bIns="57232" anchor="ctr">
            <a:noAutofit/>
          </a:bodyPr>
          <a:lstStyle/>
          <a:p>
            <a:pPr marL="441325" defTabSz="1144646">
              <a:lnSpc>
                <a:spcPct val="80000"/>
              </a:lnSpc>
              <a:spcBef>
                <a:spcPts val="600"/>
              </a:spcBef>
              <a:buClr>
                <a:schemeClr val="accent5"/>
              </a:buClr>
              <a:buSzPct val="100000"/>
              <a:defRPr/>
            </a:pPr>
            <a:r>
              <a:rPr lang="ru-RU" sz="1600" b="1" dirty="0" smtClean="0"/>
              <a:t>Российская </a:t>
            </a:r>
            <a:r>
              <a:rPr lang="ru-RU" sz="1600" b="1" dirty="0"/>
              <a:t>биофармацевтическая </a:t>
            </a:r>
            <a:r>
              <a:rPr lang="ru-RU" sz="1600" b="1" dirty="0" smtClean="0"/>
              <a:t>компания полного цикла с успешным 20-летним опытом </a:t>
            </a:r>
            <a:r>
              <a:rPr lang="ru-RU" sz="1600" b="1" dirty="0"/>
              <a:t>работы на фармацевтическом </a:t>
            </a:r>
            <a:r>
              <a:rPr lang="ru-RU" sz="1600" b="1" dirty="0" smtClean="0"/>
              <a:t>рынке</a:t>
            </a:r>
            <a:endParaRPr lang="ru-RU" sz="1600" b="1" kern="0" dirty="0">
              <a:latin typeface="+mj-lt"/>
            </a:endParaRPr>
          </a:p>
        </p:txBody>
      </p:sp>
      <p:sp>
        <p:nvSpPr>
          <p:cNvPr id="102" name="Прямоугольник 101"/>
          <p:cNvSpPr/>
          <p:nvPr/>
        </p:nvSpPr>
        <p:spPr>
          <a:xfrm>
            <a:off x="1131330" y="3044000"/>
            <a:ext cx="3753490" cy="1169473"/>
          </a:xfrm>
          <a:prstGeom prst="rect">
            <a:avLst/>
          </a:prstGeom>
          <a:solidFill>
            <a:schemeClr val="bg1"/>
          </a:solidFill>
          <a:ln w="88900">
            <a:solidFill>
              <a:srgbClr val="00587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mddoor\design\Петровакс\#Дизайн внутренних материалов\Презентация\from client\для презентации от К\выбрано\GUR_04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61" t="10323" r="25121" b="19497"/>
          <a:stretch/>
        </p:blipFill>
        <p:spPr bwMode="auto">
          <a:xfrm>
            <a:off x="3479781" y="3088800"/>
            <a:ext cx="1360800" cy="1083600"/>
          </a:xfrm>
          <a:prstGeom prst="rect">
            <a:avLst/>
          </a:prstGeom>
          <a:noFill/>
          <a:extLst>
            <a:ext uri="{909E8E84-426E-40DD-AFC4-6F175D3DCCD1}">
              <a14:hiddenFill xmlns:a14="http://schemas.microsoft.com/office/drawing/2010/main">
                <a:solidFill>
                  <a:srgbClr val="FFFFFF"/>
                </a:solidFill>
              </a14:hiddenFill>
            </a:ext>
          </a:extLst>
        </p:spPr>
      </p:pic>
      <p:sp>
        <p:nvSpPr>
          <p:cNvPr id="101" name="Прямоугольник 100"/>
          <p:cNvSpPr/>
          <p:nvPr/>
        </p:nvSpPr>
        <p:spPr>
          <a:xfrm>
            <a:off x="4551710" y="3632741"/>
            <a:ext cx="2957205" cy="1192264"/>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0" name="Прямоугольник 99"/>
          <p:cNvSpPr/>
          <p:nvPr/>
        </p:nvSpPr>
        <p:spPr>
          <a:xfrm>
            <a:off x="563075" y="4443090"/>
            <a:ext cx="3696132" cy="2074639"/>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3" name="Прямоугольник 82"/>
          <p:cNvSpPr/>
          <p:nvPr/>
        </p:nvSpPr>
        <p:spPr>
          <a:xfrm>
            <a:off x="8620162" y="685081"/>
            <a:ext cx="4320480" cy="6156683"/>
          </a:xfrm>
          <a:prstGeom prst="rect">
            <a:avLst/>
          </a:prstGeom>
          <a:solidFill>
            <a:schemeClr val="bg1"/>
          </a:solidFill>
          <a:ln w="762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p:cNvSpPr/>
          <p:nvPr/>
        </p:nvSpPr>
        <p:spPr>
          <a:xfrm>
            <a:off x="7720063" y="1585181"/>
            <a:ext cx="4692512" cy="900101"/>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5" name="Прямоугольник 84"/>
          <p:cNvSpPr/>
          <p:nvPr/>
        </p:nvSpPr>
        <p:spPr>
          <a:xfrm>
            <a:off x="7180263" y="5869657"/>
            <a:ext cx="5232312" cy="720080"/>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4" name="Прямоугольник 83"/>
          <p:cNvSpPr/>
          <p:nvPr/>
        </p:nvSpPr>
        <p:spPr>
          <a:xfrm>
            <a:off x="4011650" y="4720603"/>
            <a:ext cx="3780420" cy="2406862"/>
          </a:xfrm>
          <a:prstGeom prst="rect">
            <a:avLst/>
          </a:prstGeom>
          <a:solidFill>
            <a:schemeClr val="bg1"/>
          </a:solidFill>
          <a:ln w="88900">
            <a:solidFill>
              <a:srgbClr val="00587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Текст 14"/>
          <p:cNvSpPr>
            <a:spLocks noGrp="1"/>
          </p:cNvSpPr>
          <p:nvPr>
            <p:ph type="body" sz="quarter" idx="21"/>
          </p:nvPr>
        </p:nvSpPr>
        <p:spPr/>
        <p:txBody>
          <a:bodyPr/>
          <a:lstStyle/>
          <a:p>
            <a:r>
              <a:rPr lang="en-US" dirty="0" smtClean="0"/>
              <a:t>02</a:t>
            </a:r>
            <a:endParaRPr lang="ru-RU" dirty="0"/>
          </a:p>
        </p:txBody>
      </p:sp>
      <p:sp>
        <p:nvSpPr>
          <p:cNvPr id="8" name="Текст 7"/>
          <p:cNvSpPr>
            <a:spLocks noGrp="1"/>
          </p:cNvSpPr>
          <p:nvPr>
            <p:ph type="body" sz="quarter" idx="12"/>
          </p:nvPr>
        </p:nvSpPr>
        <p:spPr>
          <a:xfrm>
            <a:off x="1887414" y="856706"/>
            <a:ext cx="11341260" cy="539042"/>
          </a:xfrm>
        </p:spPr>
        <p:txBody>
          <a:bodyPr/>
          <a:lstStyle/>
          <a:p>
            <a:r>
              <a:rPr lang="ru-RU" dirty="0" smtClean="0"/>
              <a:t>«Петровакс»</a:t>
            </a:r>
            <a:endParaRPr lang="ru-RU" dirty="0"/>
          </a:p>
        </p:txBody>
      </p:sp>
      <p:sp>
        <p:nvSpPr>
          <p:cNvPr id="75" name="Прямоугольник 74"/>
          <p:cNvSpPr/>
          <p:nvPr/>
        </p:nvSpPr>
        <p:spPr>
          <a:xfrm>
            <a:off x="8080102" y="6079573"/>
            <a:ext cx="4140460" cy="300248"/>
          </a:xfrm>
          <a:prstGeom prst="rect">
            <a:avLst/>
          </a:prstGeom>
        </p:spPr>
        <p:txBody>
          <a:bodyPr wrap="square" lIns="114465" tIns="57232" rIns="114465" bIns="57232" anchor="ctr">
            <a:spAutoFit/>
          </a:bodyPr>
          <a:lstStyle/>
          <a:p>
            <a:pPr>
              <a:buClr>
                <a:srgbClr val="C00000"/>
              </a:buClr>
            </a:pPr>
            <a:r>
              <a:rPr lang="en-US" sz="1200" b="1" dirty="0" smtClean="0">
                <a:solidFill>
                  <a:schemeClr val="accent5"/>
                </a:solidFill>
              </a:rPr>
              <a:t>&gt;</a:t>
            </a:r>
            <a:r>
              <a:rPr lang="ru-RU" sz="1200" b="1" dirty="0" smtClean="0">
                <a:solidFill>
                  <a:schemeClr val="accent5"/>
                </a:solidFill>
              </a:rPr>
              <a:t> 6</a:t>
            </a:r>
            <a:r>
              <a:rPr lang="en-US" sz="1200" b="1" dirty="0" smtClean="0">
                <a:solidFill>
                  <a:schemeClr val="accent5"/>
                </a:solidFill>
              </a:rPr>
              <a:t>0</a:t>
            </a:r>
            <a:r>
              <a:rPr lang="ru-RU" sz="1200" b="1" dirty="0" smtClean="0">
                <a:solidFill>
                  <a:schemeClr val="accent5"/>
                </a:solidFill>
              </a:rPr>
              <a:t>0</a:t>
            </a:r>
            <a:r>
              <a:rPr lang="ru-RU" sz="1200" dirty="0" smtClean="0">
                <a:solidFill>
                  <a:schemeClr val="accent5"/>
                </a:solidFill>
              </a:rPr>
              <a:t> </a:t>
            </a:r>
            <a:r>
              <a:rPr lang="ru-RU" sz="1200" dirty="0"/>
              <a:t>высококвалифицированных </a:t>
            </a:r>
            <a:r>
              <a:rPr lang="ru-RU" sz="1200" dirty="0" smtClean="0"/>
              <a:t>сотрудников</a:t>
            </a:r>
            <a:endParaRPr lang="ru-RU" sz="1200" dirty="0"/>
          </a:p>
        </p:txBody>
      </p:sp>
      <p:pic>
        <p:nvPicPr>
          <p:cNvPr id="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89682" y="1696224"/>
            <a:ext cx="1498769" cy="67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Прямоугольник 77"/>
          <p:cNvSpPr/>
          <p:nvPr/>
        </p:nvSpPr>
        <p:spPr>
          <a:xfrm>
            <a:off x="7972090" y="1885107"/>
            <a:ext cx="2520280" cy="300248"/>
          </a:xfrm>
          <a:prstGeom prst="rect">
            <a:avLst/>
          </a:prstGeom>
        </p:spPr>
        <p:txBody>
          <a:bodyPr wrap="square" lIns="114465" tIns="57232" rIns="114465" bIns="57232">
            <a:spAutoFit/>
          </a:bodyPr>
          <a:lstStyle/>
          <a:p>
            <a:pPr>
              <a:buClr>
                <a:srgbClr val="4472C4">
                  <a:lumMod val="75000"/>
                </a:srgbClr>
              </a:buClr>
              <a:buSzPct val="150000"/>
            </a:pPr>
            <a:r>
              <a:rPr lang="ru-RU" sz="1200" dirty="0">
                <a:solidFill>
                  <a:prstClr val="black"/>
                </a:solidFill>
                <a:latin typeface="+mj-lt"/>
              </a:rPr>
              <a:t>Входит в </a:t>
            </a:r>
            <a:r>
              <a:rPr lang="ru-RU" sz="1200" dirty="0" smtClean="0">
                <a:solidFill>
                  <a:prstClr val="black"/>
                </a:solidFill>
                <a:latin typeface="+mj-lt"/>
              </a:rPr>
              <a:t>Группу </a:t>
            </a:r>
            <a:r>
              <a:rPr lang="ru-RU" sz="1200" b="1" dirty="0" smtClean="0">
                <a:solidFill>
                  <a:schemeClr val="accent5"/>
                </a:solidFill>
                <a:latin typeface="+mj-lt"/>
              </a:rPr>
              <a:t>Интеррос</a:t>
            </a:r>
            <a:endParaRPr lang="ru-RU" sz="1200" b="1" dirty="0">
              <a:solidFill>
                <a:schemeClr val="accent5"/>
              </a:solidFill>
              <a:latin typeface="+mj-lt"/>
            </a:endParaRPr>
          </a:p>
        </p:txBody>
      </p:sp>
      <p:sp>
        <p:nvSpPr>
          <p:cNvPr id="80" name="Прямоугольник 79"/>
          <p:cNvSpPr/>
          <p:nvPr/>
        </p:nvSpPr>
        <p:spPr>
          <a:xfrm>
            <a:off x="8296126" y="4177469"/>
            <a:ext cx="2952328" cy="1440160"/>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4" name="Прямоугольник 73"/>
          <p:cNvSpPr/>
          <p:nvPr/>
        </p:nvSpPr>
        <p:spPr>
          <a:xfrm>
            <a:off x="8512149" y="4285481"/>
            <a:ext cx="1332149" cy="1038912"/>
          </a:xfrm>
          <a:prstGeom prst="rect">
            <a:avLst/>
          </a:prstGeom>
        </p:spPr>
        <p:txBody>
          <a:bodyPr wrap="square" lIns="114465" tIns="57232" rIns="114465" bIns="57232" anchor="ctr">
            <a:spAutoFit/>
          </a:bodyPr>
          <a:lstStyle/>
          <a:p>
            <a:r>
              <a:rPr lang="ru-RU" sz="1200" b="1" dirty="0">
                <a:solidFill>
                  <a:schemeClr val="accent5"/>
                </a:solidFill>
                <a:latin typeface="+mj-lt"/>
              </a:rPr>
              <a:t>Партнер</a:t>
            </a:r>
            <a:r>
              <a:rPr lang="ru-RU" sz="1200" b="1" dirty="0">
                <a:solidFill>
                  <a:srgbClr val="4472C4">
                    <a:lumMod val="75000"/>
                  </a:srgbClr>
                </a:solidFill>
                <a:latin typeface="+mj-lt"/>
              </a:rPr>
              <a:t> </a:t>
            </a:r>
            <a:r>
              <a:rPr lang="ru-RU" sz="1200" b="1" dirty="0" smtClean="0">
                <a:solidFill>
                  <a:srgbClr val="4472C4">
                    <a:lumMod val="75000"/>
                  </a:srgbClr>
                </a:solidFill>
                <a:latin typeface="+mj-lt"/>
              </a:rPr>
              <a:t/>
            </a:r>
            <a:br>
              <a:rPr lang="ru-RU" sz="1200" b="1" dirty="0" smtClean="0">
                <a:solidFill>
                  <a:srgbClr val="4472C4">
                    <a:lumMod val="75000"/>
                  </a:srgbClr>
                </a:solidFill>
                <a:latin typeface="+mj-lt"/>
              </a:rPr>
            </a:br>
            <a:r>
              <a:rPr lang="ru-RU" sz="1200" dirty="0" smtClean="0">
                <a:solidFill>
                  <a:prstClr val="black"/>
                </a:solidFill>
                <a:latin typeface="+mj-lt"/>
              </a:rPr>
              <a:t>ведущих </a:t>
            </a:r>
            <a:br>
              <a:rPr lang="ru-RU" sz="1200" dirty="0" smtClean="0">
                <a:solidFill>
                  <a:prstClr val="black"/>
                </a:solidFill>
                <a:latin typeface="+mj-lt"/>
              </a:rPr>
            </a:br>
            <a:r>
              <a:rPr lang="ru-RU" sz="1200" dirty="0" smtClean="0">
                <a:solidFill>
                  <a:prstClr val="black"/>
                </a:solidFill>
                <a:latin typeface="+mj-lt"/>
              </a:rPr>
              <a:t>мировых </a:t>
            </a:r>
            <a:br>
              <a:rPr lang="ru-RU" sz="1200" dirty="0" smtClean="0">
                <a:solidFill>
                  <a:prstClr val="black"/>
                </a:solidFill>
                <a:latin typeface="+mj-lt"/>
              </a:rPr>
            </a:br>
            <a:r>
              <a:rPr lang="ru-RU" sz="1200" dirty="0" smtClean="0">
                <a:solidFill>
                  <a:prstClr val="black"/>
                </a:solidFill>
                <a:latin typeface="+mj-lt"/>
              </a:rPr>
              <a:t>фарм. компаний</a:t>
            </a:r>
            <a:endParaRPr lang="ru-RU" sz="1200" dirty="0">
              <a:solidFill>
                <a:prstClr val="black"/>
              </a:solidFill>
              <a:latin typeface="+mj-lt"/>
            </a:endParaRPr>
          </a:p>
        </p:txBody>
      </p:sp>
      <p:pic>
        <p:nvPicPr>
          <p:cNvPr id="86" name="Picture 2" descr="Картинки по запросу abbot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3128" y="4429521"/>
            <a:ext cx="861250" cy="216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mddoor\design\Петровакс\#Дизайн внутренних материалов\Презентация\from client\для презентации от К\Pfizer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0282" y="4746621"/>
            <a:ext cx="547570" cy="32407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www.podegiki.ru/images/u/clients/1508/boehringer.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986" t="38931" r="9986" b="38931"/>
          <a:stretch/>
        </p:blipFill>
        <p:spPr bwMode="auto">
          <a:xfrm>
            <a:off x="9581364" y="5171817"/>
            <a:ext cx="1091026" cy="3017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6"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tretch/>
        </p:blipFill>
        <p:spPr bwMode="auto">
          <a:xfrm>
            <a:off x="375246" y="4081668"/>
            <a:ext cx="2843385" cy="126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Прямоугольник 88"/>
          <p:cNvSpPr/>
          <p:nvPr/>
        </p:nvSpPr>
        <p:spPr>
          <a:xfrm>
            <a:off x="699282" y="5523210"/>
            <a:ext cx="3023173" cy="857323"/>
          </a:xfrm>
          <a:prstGeom prst="rect">
            <a:avLst/>
          </a:prstGeom>
        </p:spPr>
        <p:txBody>
          <a:bodyPr wrap="square" lIns="114465" tIns="57232" rIns="114465" bIns="57232">
            <a:spAutoFit/>
          </a:bodyPr>
          <a:lstStyle/>
          <a:p>
            <a:pPr>
              <a:lnSpc>
                <a:spcPct val="90000"/>
              </a:lnSpc>
              <a:spcBef>
                <a:spcPts val="600"/>
              </a:spcBef>
              <a:buClr>
                <a:srgbClr val="4472C4">
                  <a:lumMod val="75000"/>
                </a:srgbClr>
              </a:buClr>
              <a:buSzPct val="150000"/>
            </a:pPr>
            <a:r>
              <a:rPr lang="ru-RU" sz="1200" dirty="0">
                <a:solidFill>
                  <a:prstClr val="black"/>
                </a:solidFill>
                <a:latin typeface="+mj-lt"/>
              </a:rPr>
              <a:t>Биофармацевтическая  компания </a:t>
            </a:r>
            <a:r>
              <a:rPr lang="ru-RU" sz="1200" b="1" dirty="0">
                <a:solidFill>
                  <a:srgbClr val="00587C"/>
                </a:solidFill>
                <a:latin typeface="+mj-lt"/>
              </a:rPr>
              <a:t>полного </a:t>
            </a:r>
            <a:r>
              <a:rPr lang="ru-RU" sz="1200" b="1" dirty="0" smtClean="0">
                <a:solidFill>
                  <a:srgbClr val="00587C"/>
                </a:solidFill>
                <a:latin typeface="+mj-lt"/>
              </a:rPr>
              <a:t>цикла</a:t>
            </a:r>
          </a:p>
          <a:p>
            <a:pPr>
              <a:lnSpc>
                <a:spcPct val="90000"/>
              </a:lnSpc>
              <a:spcBef>
                <a:spcPts val="600"/>
              </a:spcBef>
              <a:buClr>
                <a:srgbClr val="4472C4">
                  <a:lumMod val="75000"/>
                </a:srgbClr>
              </a:buClr>
              <a:buSzPct val="150000"/>
            </a:pPr>
            <a:r>
              <a:rPr lang="ru-RU" sz="1200" b="1" dirty="0" smtClean="0">
                <a:solidFill>
                  <a:schemeClr val="accent5"/>
                </a:solidFill>
                <a:latin typeface="+mj-lt"/>
              </a:rPr>
              <a:t>Производство </a:t>
            </a:r>
            <a:r>
              <a:rPr lang="ru-RU" sz="1200" dirty="0">
                <a:solidFill>
                  <a:prstClr val="black"/>
                </a:solidFill>
                <a:latin typeface="+mj-lt"/>
              </a:rPr>
              <a:t>в соответствии </a:t>
            </a:r>
            <a:r>
              <a:rPr lang="ru-RU" sz="1200" dirty="0" smtClean="0">
                <a:solidFill>
                  <a:prstClr val="black"/>
                </a:solidFill>
                <a:latin typeface="+mj-lt"/>
              </a:rPr>
              <a:t/>
            </a:r>
            <a:br>
              <a:rPr lang="ru-RU" sz="1200" dirty="0" smtClean="0">
                <a:solidFill>
                  <a:prstClr val="black"/>
                </a:solidFill>
                <a:latin typeface="+mj-lt"/>
              </a:rPr>
            </a:br>
            <a:r>
              <a:rPr lang="ru-RU" sz="1200" dirty="0" smtClean="0">
                <a:solidFill>
                  <a:prstClr val="black"/>
                </a:solidFill>
                <a:latin typeface="+mj-lt"/>
              </a:rPr>
              <a:t>с стандартами </a:t>
            </a:r>
            <a:r>
              <a:rPr lang="en-US" sz="1200" dirty="0" smtClean="0">
                <a:solidFill>
                  <a:prstClr val="black"/>
                </a:solidFill>
                <a:latin typeface="+mj-lt"/>
              </a:rPr>
              <a:t>GMP </a:t>
            </a:r>
            <a:r>
              <a:rPr lang="ru-RU" sz="1200" dirty="0" smtClean="0">
                <a:solidFill>
                  <a:prstClr val="black"/>
                </a:solidFill>
                <a:latin typeface="+mj-lt"/>
              </a:rPr>
              <a:t>и </a:t>
            </a:r>
            <a:r>
              <a:rPr lang="en-US" sz="1200" dirty="0" smtClean="0">
                <a:solidFill>
                  <a:prstClr val="black"/>
                </a:solidFill>
                <a:latin typeface="+mj-lt"/>
              </a:rPr>
              <a:t>ISO</a:t>
            </a:r>
            <a:endParaRPr lang="ru-RU" sz="1200" dirty="0">
              <a:solidFill>
                <a:prstClr val="black"/>
              </a:solidFill>
              <a:latin typeface="+mj-lt"/>
            </a:endParaRPr>
          </a:p>
        </p:txBody>
      </p:sp>
      <p:sp>
        <p:nvSpPr>
          <p:cNvPr id="90" name="Прямоугольник 89"/>
          <p:cNvSpPr/>
          <p:nvPr/>
        </p:nvSpPr>
        <p:spPr>
          <a:xfrm>
            <a:off x="1356518" y="3169357"/>
            <a:ext cx="1791036" cy="857323"/>
          </a:xfrm>
          <a:prstGeom prst="rect">
            <a:avLst/>
          </a:prstGeom>
        </p:spPr>
        <p:txBody>
          <a:bodyPr wrap="square" lIns="114465" tIns="57232" rIns="114465" bIns="57232">
            <a:spAutoFit/>
          </a:bodyPr>
          <a:lstStyle/>
          <a:p>
            <a:pPr>
              <a:lnSpc>
                <a:spcPct val="90000"/>
              </a:lnSpc>
              <a:spcBef>
                <a:spcPts val="600"/>
              </a:spcBef>
              <a:buClr>
                <a:srgbClr val="4472C4">
                  <a:lumMod val="75000"/>
                </a:srgbClr>
              </a:buClr>
              <a:buSzPct val="150000"/>
            </a:pPr>
            <a:r>
              <a:rPr lang="ru-RU" sz="1200" dirty="0">
                <a:solidFill>
                  <a:prstClr val="black"/>
                </a:solidFill>
                <a:latin typeface="+mj-lt"/>
              </a:rPr>
              <a:t>Собственный </a:t>
            </a:r>
            <a:r>
              <a:rPr lang="ru-RU" sz="1200" dirty="0" smtClean="0">
                <a:solidFill>
                  <a:prstClr val="black"/>
                </a:solidFill>
                <a:latin typeface="+mj-lt"/>
              </a:rPr>
              <a:t/>
            </a:r>
            <a:br>
              <a:rPr lang="ru-RU" sz="1200" dirty="0" smtClean="0">
                <a:solidFill>
                  <a:prstClr val="black"/>
                </a:solidFill>
                <a:latin typeface="+mj-lt"/>
              </a:rPr>
            </a:br>
            <a:r>
              <a:rPr lang="en-US" sz="1200" b="1" dirty="0" smtClean="0">
                <a:solidFill>
                  <a:schemeClr val="accent5"/>
                </a:solidFill>
                <a:latin typeface="+mj-lt"/>
              </a:rPr>
              <a:t>R&amp;D</a:t>
            </a:r>
            <a:r>
              <a:rPr lang="ru-RU" sz="1200" b="1" dirty="0" smtClean="0">
                <a:solidFill>
                  <a:schemeClr val="accent5"/>
                </a:solidFill>
                <a:latin typeface="+mj-lt"/>
              </a:rPr>
              <a:t> </a:t>
            </a:r>
            <a:r>
              <a:rPr lang="ru-RU" sz="1200" b="1" dirty="0">
                <a:solidFill>
                  <a:schemeClr val="accent5"/>
                </a:solidFill>
                <a:latin typeface="+mj-lt"/>
              </a:rPr>
              <a:t>центр</a:t>
            </a:r>
            <a:endParaRPr lang="en-US" sz="1200" b="1" dirty="0">
              <a:solidFill>
                <a:schemeClr val="accent5"/>
              </a:solidFill>
              <a:latin typeface="+mj-lt"/>
            </a:endParaRPr>
          </a:p>
          <a:p>
            <a:pPr>
              <a:lnSpc>
                <a:spcPct val="90000"/>
              </a:lnSpc>
              <a:spcBef>
                <a:spcPts val="600"/>
              </a:spcBef>
              <a:buClr>
                <a:srgbClr val="4472C4">
                  <a:lumMod val="75000"/>
                </a:srgbClr>
              </a:buClr>
              <a:buSzPct val="150000"/>
            </a:pPr>
            <a:r>
              <a:rPr lang="en-US" sz="1200" dirty="0">
                <a:solidFill>
                  <a:prstClr val="black"/>
                </a:solidFill>
                <a:latin typeface="+mj-lt"/>
              </a:rPr>
              <a:t>&gt; 20 </a:t>
            </a:r>
            <a:r>
              <a:rPr lang="ru-RU" sz="1200" dirty="0">
                <a:solidFill>
                  <a:prstClr val="black"/>
                </a:solidFill>
                <a:latin typeface="+mj-lt"/>
              </a:rPr>
              <a:t>мировых патентов</a:t>
            </a:r>
          </a:p>
        </p:txBody>
      </p:sp>
      <p:sp>
        <p:nvSpPr>
          <p:cNvPr id="91" name="Прямоугольник 90"/>
          <p:cNvSpPr/>
          <p:nvPr/>
        </p:nvSpPr>
        <p:spPr>
          <a:xfrm>
            <a:off x="4294804" y="6356850"/>
            <a:ext cx="3425259" cy="854246"/>
          </a:xfrm>
          <a:prstGeom prst="rect">
            <a:avLst/>
          </a:prstGeom>
        </p:spPr>
        <p:txBody>
          <a:bodyPr wrap="square" lIns="114465" tIns="57232" rIns="114465" bIns="57232">
            <a:spAutoFit/>
          </a:bodyPr>
          <a:lstStyle/>
          <a:p>
            <a:pPr>
              <a:spcBef>
                <a:spcPts val="376"/>
              </a:spcBef>
              <a:buClr>
                <a:srgbClr val="4472C4">
                  <a:lumMod val="75000"/>
                </a:srgbClr>
              </a:buClr>
              <a:buSzPct val="150000"/>
              <a:defRPr/>
            </a:pPr>
            <a:r>
              <a:rPr lang="ru-RU" sz="1200" dirty="0" smtClean="0"/>
              <a:t>Портфель оригинальных лекарственных средств и </a:t>
            </a:r>
            <a:r>
              <a:rPr lang="ru-RU" sz="1200" dirty="0" err="1" smtClean="0"/>
              <a:t>генерических</a:t>
            </a:r>
            <a:r>
              <a:rPr lang="ru-RU" sz="1200" dirty="0" smtClean="0"/>
              <a:t> препаратов </a:t>
            </a:r>
            <a:r>
              <a:rPr lang="en-US" sz="1200" dirty="0"/>
              <a:t/>
            </a:r>
            <a:br>
              <a:rPr lang="en-US" sz="1200" dirty="0"/>
            </a:br>
            <a:endParaRPr lang="ru-RU" sz="1200" dirty="0"/>
          </a:p>
        </p:txBody>
      </p:sp>
      <p:sp>
        <p:nvSpPr>
          <p:cNvPr id="98" name="Прямоугольник 97"/>
          <p:cNvSpPr/>
          <p:nvPr/>
        </p:nvSpPr>
        <p:spPr>
          <a:xfrm>
            <a:off x="4708163" y="3889437"/>
            <a:ext cx="2759871" cy="614180"/>
          </a:xfrm>
          <a:prstGeom prst="rect">
            <a:avLst/>
          </a:prstGeom>
        </p:spPr>
        <p:txBody>
          <a:bodyPr wrap="square" lIns="114465" tIns="57232" rIns="114465" bIns="57232">
            <a:spAutoFit/>
          </a:bodyPr>
          <a:lstStyle/>
          <a:p>
            <a:pPr>
              <a:lnSpc>
                <a:spcPct val="90000"/>
              </a:lnSpc>
              <a:spcBef>
                <a:spcPts val="600"/>
              </a:spcBef>
              <a:buClr>
                <a:srgbClr val="4472C4">
                  <a:lumMod val="75000"/>
                </a:srgbClr>
              </a:buClr>
              <a:buSzPct val="150000"/>
            </a:pPr>
            <a:r>
              <a:rPr lang="ru-RU" sz="1200" dirty="0">
                <a:solidFill>
                  <a:prstClr val="black"/>
                </a:solidFill>
                <a:latin typeface="+mj-lt"/>
              </a:rPr>
              <a:t>Компания </a:t>
            </a:r>
            <a:r>
              <a:rPr lang="ru-RU" sz="1200" dirty="0" smtClean="0">
                <a:solidFill>
                  <a:prstClr val="black"/>
                </a:solidFill>
                <a:latin typeface="+mj-lt"/>
              </a:rPr>
              <a:t>входит </a:t>
            </a:r>
            <a:br>
              <a:rPr lang="ru-RU" sz="1200" dirty="0" smtClean="0">
                <a:solidFill>
                  <a:prstClr val="black"/>
                </a:solidFill>
                <a:latin typeface="+mj-lt"/>
              </a:rPr>
            </a:br>
            <a:r>
              <a:rPr lang="ru-RU" sz="1200" b="1" dirty="0" smtClean="0">
                <a:solidFill>
                  <a:schemeClr val="accent5"/>
                </a:solidFill>
                <a:latin typeface="+mj-lt"/>
              </a:rPr>
              <a:t>в </a:t>
            </a:r>
            <a:r>
              <a:rPr lang="ru-RU" sz="1200" b="1" dirty="0">
                <a:solidFill>
                  <a:schemeClr val="accent5"/>
                </a:solidFill>
                <a:latin typeface="+mj-lt"/>
              </a:rPr>
              <a:t>Топ-5 </a:t>
            </a:r>
            <a:r>
              <a:rPr lang="ru-RU" sz="1200" dirty="0">
                <a:solidFill>
                  <a:prstClr val="black"/>
                </a:solidFill>
                <a:latin typeface="+mj-lt"/>
              </a:rPr>
              <a:t>иммунобиологических </a:t>
            </a:r>
            <a:r>
              <a:rPr lang="ru-RU" sz="1200" dirty="0" err="1">
                <a:solidFill>
                  <a:prstClr val="black"/>
                </a:solidFill>
                <a:latin typeface="+mj-lt"/>
              </a:rPr>
              <a:t>фармпроизводителей</a:t>
            </a:r>
            <a:r>
              <a:rPr lang="ru-RU" sz="1200" dirty="0">
                <a:solidFill>
                  <a:prstClr val="black"/>
                </a:solidFill>
                <a:latin typeface="+mj-lt"/>
              </a:rPr>
              <a:t> России</a:t>
            </a:r>
          </a:p>
        </p:txBody>
      </p:sp>
      <p:sp>
        <p:nvSpPr>
          <p:cNvPr id="2" name="Прямоугольник 1"/>
          <p:cNvSpPr/>
          <p:nvPr/>
        </p:nvSpPr>
        <p:spPr>
          <a:xfrm>
            <a:off x="12508594" y="6877769"/>
            <a:ext cx="915306" cy="685080"/>
          </a:xfrm>
          <a:prstGeom prst="rect">
            <a:avLst/>
          </a:pr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Прямоугольник 102"/>
          <p:cNvSpPr/>
          <p:nvPr/>
        </p:nvSpPr>
        <p:spPr>
          <a:xfrm>
            <a:off x="9664278" y="1"/>
            <a:ext cx="3759622" cy="648000"/>
          </a:xfrm>
          <a:prstGeom prst="rect">
            <a:avLst/>
          </a:pr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7180262" y="2953332"/>
            <a:ext cx="5580359" cy="612069"/>
          </a:xfrm>
          <a:prstGeom prst="rect">
            <a:avLst/>
          </a:prstGeom>
          <a:solidFill>
            <a:schemeClr val="bg1"/>
          </a:solidFill>
          <a:ln>
            <a:solidFill>
              <a:srgbClr val="005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9" name="Рисунок 98"/>
          <p:cNvPicPr>
            <a:picLocks noChangeAspect="1"/>
          </p:cNvPicPr>
          <p:nvPr/>
        </p:nvPicPr>
        <p:blipFill rotWithShape="1">
          <a:blip r:embed="rId9" cstate="print">
            <a:extLst>
              <a:ext uri="{28A0092B-C50C-407E-A947-70E740481C1C}">
                <a14:useLocalDpi xmlns:a14="http://schemas.microsoft.com/office/drawing/2010/main" val="0"/>
              </a:ext>
            </a:extLst>
          </a:blip>
          <a:srcRect l="2407" t="-3954"/>
          <a:stretch/>
        </p:blipFill>
        <p:spPr>
          <a:xfrm>
            <a:off x="6419242" y="2745961"/>
            <a:ext cx="1663313" cy="1178099"/>
          </a:xfrm>
          <a:prstGeom prst="rect">
            <a:avLst/>
          </a:prstGeom>
          <a:noFill/>
          <a:ln>
            <a:noFill/>
          </a:ln>
        </p:spPr>
      </p:pic>
      <p:sp>
        <p:nvSpPr>
          <p:cNvPr id="76" name="Прямоугольник 75"/>
          <p:cNvSpPr/>
          <p:nvPr/>
        </p:nvSpPr>
        <p:spPr>
          <a:xfrm>
            <a:off x="8296126" y="3067465"/>
            <a:ext cx="4320480" cy="300248"/>
          </a:xfrm>
          <a:prstGeom prst="rect">
            <a:avLst/>
          </a:prstGeom>
        </p:spPr>
        <p:txBody>
          <a:bodyPr wrap="square" lIns="114465" tIns="57232" rIns="114465" bIns="57232">
            <a:spAutoFit/>
          </a:bodyPr>
          <a:lstStyle/>
          <a:p>
            <a:pPr>
              <a:buClr>
                <a:srgbClr val="C00000"/>
              </a:buClr>
            </a:pPr>
            <a:r>
              <a:rPr lang="ru-RU" sz="1200" b="1" dirty="0">
                <a:solidFill>
                  <a:schemeClr val="accent5"/>
                </a:solidFill>
              </a:rPr>
              <a:t>Экспорт</a:t>
            </a:r>
            <a:r>
              <a:rPr lang="ru-RU" sz="1200" dirty="0">
                <a:solidFill>
                  <a:schemeClr val="accent5"/>
                </a:solidFill>
              </a:rPr>
              <a:t> </a:t>
            </a:r>
            <a:r>
              <a:rPr lang="ru-RU" sz="1200" dirty="0">
                <a:solidFill>
                  <a:prstClr val="black"/>
                </a:solidFill>
              </a:rPr>
              <a:t>препаратов в  </a:t>
            </a:r>
            <a:r>
              <a:rPr lang="ru-RU" sz="1200" dirty="0"/>
              <a:t>страны </a:t>
            </a:r>
            <a:r>
              <a:rPr lang="ru-RU" sz="1200" dirty="0" smtClean="0"/>
              <a:t>ЕАЭС, </a:t>
            </a:r>
            <a:r>
              <a:rPr lang="ru-RU" sz="1200" dirty="0"/>
              <a:t>ЕС и </a:t>
            </a:r>
            <a:r>
              <a:rPr lang="ru-RU" sz="1200" dirty="0" smtClean="0"/>
              <a:t>Иран</a:t>
            </a:r>
            <a:endParaRPr lang="ru-RU" sz="1200" dirty="0"/>
          </a:p>
        </p:txBody>
      </p:sp>
      <p:pic>
        <p:nvPicPr>
          <p:cNvPr id="1027" name="Picture 3" descr="\\mddoor\design\Петровакс\#Дизайн внутренних материалов\Лифлет\Папка Petrovaks_leaflet_210x210_erofeev6\Links\shutterstock_12877245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57" t="9774" r="2904" b="9774"/>
          <a:stretch/>
        </p:blipFill>
        <p:spPr bwMode="auto">
          <a:xfrm>
            <a:off x="10963694" y="3568062"/>
            <a:ext cx="2466173" cy="144812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85401" y="4824026"/>
            <a:ext cx="2285299" cy="1379582"/>
          </a:xfrm>
          <a:prstGeom prst="rect">
            <a:avLst/>
          </a:prstGeom>
        </p:spPr>
      </p:pic>
    </p:spTree>
    <p:extLst>
      <p:ext uri="{BB962C8B-B14F-4D97-AF65-F5344CB8AC3E}">
        <p14:creationId xmlns:p14="http://schemas.microsoft.com/office/powerpoint/2010/main" val="163580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Группа 39"/>
          <p:cNvGrpSpPr/>
          <p:nvPr/>
        </p:nvGrpSpPr>
        <p:grpSpPr>
          <a:xfrm rot="5400000">
            <a:off x="9252678" y="3018330"/>
            <a:ext cx="5494662" cy="2492323"/>
            <a:chOff x="6706821" y="1465463"/>
            <a:chExt cx="3862218" cy="2178258"/>
          </a:xfrm>
        </p:grpSpPr>
        <p:sp>
          <p:nvSpPr>
            <p:cNvPr id="41" name="object 17"/>
            <p:cNvSpPr txBox="1"/>
            <p:nvPr/>
          </p:nvSpPr>
          <p:spPr>
            <a:xfrm>
              <a:off x="6706821" y="1465463"/>
              <a:ext cx="3862218" cy="2178258"/>
            </a:xfrm>
            <a:prstGeom prst="rect">
              <a:avLst/>
            </a:prstGeom>
            <a:solidFill>
              <a:schemeClr val="bg1"/>
            </a:solidFill>
            <a:ln w="25399">
              <a:solidFill>
                <a:srgbClr val="034EA2"/>
              </a:solidFill>
              <a:miter lim="800000"/>
            </a:ln>
          </p:spPr>
          <p:txBody>
            <a:bodyPr vert="horz" wrap="square" lIns="0" tIns="0" rIns="0" bIns="0" rtlCol="0">
              <a:noAutofit/>
            </a:bodyPr>
            <a:lstStyle/>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endParaRPr lang="ru-RU" sz="1100" dirty="0" smtClean="0">
                <a:latin typeface="+mj-lt"/>
                <a:cs typeface="Verdana"/>
              </a:endParaRPr>
            </a:p>
            <a:p>
              <a:pPr marL="253365" marR="189865">
                <a:lnSpc>
                  <a:spcPct val="107100"/>
                </a:lnSpc>
              </a:pPr>
              <a:endParaRPr lang="ru-RU" sz="1400" dirty="0" smtClean="0">
                <a:latin typeface="+mj-lt"/>
                <a:cs typeface="Verdana"/>
              </a:endParaRPr>
            </a:p>
          </p:txBody>
        </p:sp>
        <p:sp>
          <p:nvSpPr>
            <p:cNvPr id="44" name="object 10"/>
            <p:cNvSpPr/>
            <p:nvPr/>
          </p:nvSpPr>
          <p:spPr>
            <a:xfrm>
              <a:off x="8822731" y="1967063"/>
              <a:ext cx="1189236" cy="478973"/>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grpSp>
      <p:sp>
        <p:nvSpPr>
          <p:cNvPr id="2" name="Текст 1"/>
          <p:cNvSpPr>
            <a:spLocks noGrp="1"/>
          </p:cNvSpPr>
          <p:nvPr>
            <p:ph type="body" sz="quarter" idx="21"/>
          </p:nvPr>
        </p:nvSpPr>
        <p:spPr/>
        <p:txBody>
          <a:bodyPr/>
          <a:lstStyle/>
          <a:p>
            <a:r>
              <a:rPr lang="ru-RU" dirty="0" smtClean="0">
                <a:latin typeface="+mj-lt"/>
              </a:rPr>
              <a:t>0</a:t>
            </a:r>
            <a:r>
              <a:rPr lang="en-US" dirty="0" smtClean="0">
                <a:latin typeface="+mj-lt"/>
              </a:rPr>
              <a:t>3</a:t>
            </a:r>
            <a:endParaRPr lang="ru-RU" dirty="0">
              <a:latin typeface="+mj-lt"/>
            </a:endParaRPr>
          </a:p>
        </p:txBody>
      </p:sp>
      <p:sp>
        <p:nvSpPr>
          <p:cNvPr id="24" name="Прямоугольник 23"/>
          <p:cNvSpPr/>
          <p:nvPr/>
        </p:nvSpPr>
        <p:spPr>
          <a:xfrm>
            <a:off x="6708719" y="0"/>
            <a:ext cx="6727900" cy="1333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3600" b="1" baseline="30000">
              <a:solidFill>
                <a:schemeClr val="accent1"/>
              </a:solidFill>
              <a:latin typeface="+mj-lt"/>
            </a:endParaRPr>
          </a:p>
        </p:txBody>
      </p:sp>
      <p:sp>
        <p:nvSpPr>
          <p:cNvPr id="25" name="Текст 4"/>
          <p:cNvSpPr txBox="1">
            <a:spLocks/>
          </p:cNvSpPr>
          <p:nvPr/>
        </p:nvSpPr>
        <p:spPr>
          <a:xfrm>
            <a:off x="6904689" y="144551"/>
            <a:ext cx="6437981" cy="1152599"/>
          </a:xfrm>
          <a:prstGeom prst="rect">
            <a:avLst/>
          </a:prstGeom>
          <a:ln>
            <a:noFill/>
          </a:ln>
        </p:spPr>
        <p:txBody>
          <a:bodyPr anchor="ctr"/>
          <a:lstStyle>
            <a:lvl1pPr marL="0" algn="r">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80000"/>
              </a:lnSpc>
            </a:pPr>
            <a:r>
              <a:rPr lang="ru-RU" sz="2600" kern="0" dirty="0" smtClean="0">
                <a:solidFill>
                  <a:srgbClr val="00587C"/>
                </a:solidFill>
                <a:latin typeface="+mj-lt"/>
              </a:rPr>
              <a:t>ПОРТФЕЛЬ ПРОДУКТОВ</a:t>
            </a:r>
            <a:endParaRPr lang="ru-RU" sz="2600" kern="0" dirty="0">
              <a:solidFill>
                <a:srgbClr val="00587C"/>
              </a:solidFill>
              <a:latin typeface="+mj-lt"/>
            </a:endParaRPr>
          </a:p>
        </p:txBody>
      </p:sp>
      <p:grpSp>
        <p:nvGrpSpPr>
          <p:cNvPr id="51" name="Группа 50"/>
          <p:cNvGrpSpPr/>
          <p:nvPr/>
        </p:nvGrpSpPr>
        <p:grpSpPr>
          <a:xfrm>
            <a:off x="11068434" y="1549177"/>
            <a:ext cx="2016224" cy="810260"/>
            <a:chOff x="10384358" y="1573352"/>
            <a:chExt cx="2016224" cy="810260"/>
          </a:xfrm>
        </p:grpSpPr>
        <p:sp>
          <p:nvSpPr>
            <p:cNvPr id="54" name="object 10"/>
            <p:cNvSpPr/>
            <p:nvPr/>
          </p:nvSpPr>
          <p:spPr>
            <a:xfrm>
              <a:off x="10528373" y="1573352"/>
              <a:ext cx="1800201"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sp>
          <p:nvSpPr>
            <p:cNvPr id="55" name="Прямоугольник 54"/>
            <p:cNvSpPr/>
            <p:nvPr/>
          </p:nvSpPr>
          <p:spPr>
            <a:xfrm>
              <a:off x="10528374" y="2089237"/>
              <a:ext cx="846707" cy="215444"/>
            </a:xfrm>
            <a:prstGeom prst="rect">
              <a:avLst/>
            </a:prstGeom>
          </p:spPr>
          <p:txBody>
            <a:bodyPr wrap="none">
              <a:spAutoFit/>
            </a:bodyPr>
            <a:lstStyle/>
            <a:p>
              <a:r>
                <a:rPr lang="ru-RU" altLang="ru-RU" sz="800" dirty="0">
                  <a:latin typeface="+mj-lt"/>
                </a:rPr>
                <a:t>(мелатонин)</a:t>
              </a:r>
              <a:endParaRPr lang="en-US" altLang="ru-RU" sz="800" dirty="0">
                <a:latin typeface="+mj-lt"/>
              </a:endParaRPr>
            </a:p>
          </p:txBody>
        </p:sp>
        <p:sp>
          <p:nvSpPr>
            <p:cNvPr id="56" name="Текст 30"/>
            <p:cNvSpPr txBox="1">
              <a:spLocks/>
            </p:cNvSpPr>
            <p:nvPr/>
          </p:nvSpPr>
          <p:spPr>
            <a:xfrm>
              <a:off x="10384358" y="1690450"/>
              <a:ext cx="2016224" cy="57606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ru-RU" sz="2800" kern="0" dirty="0" err="1">
                  <a:solidFill>
                    <a:sysClr val="windowText" lastClr="000000"/>
                  </a:solidFill>
                  <a:latin typeface="+mj-lt"/>
                </a:rPr>
                <a:t>Велсон</a:t>
              </a:r>
              <a:r>
                <a:rPr lang="ru-RU" sz="2800" kern="0" baseline="30000" dirty="0" smtClean="0">
                  <a:solidFill>
                    <a:sysClr val="windowText" lastClr="000000"/>
                  </a:solidFill>
                  <a:latin typeface="+mj-lt"/>
                </a:rPr>
                <a:t>®</a:t>
              </a:r>
              <a:endParaRPr lang="ru-RU" sz="2800" kern="0" baseline="30000" dirty="0">
                <a:solidFill>
                  <a:sysClr val="windowText" lastClr="000000"/>
                </a:solidFill>
                <a:latin typeface="+mj-lt"/>
              </a:endParaRPr>
            </a:p>
          </p:txBody>
        </p:sp>
      </p:gr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12417" t="25181" r="12417" b="19815"/>
          <a:stretch/>
        </p:blipFill>
        <p:spPr>
          <a:xfrm>
            <a:off x="11239579" y="5941665"/>
            <a:ext cx="1772810" cy="845177"/>
          </a:xfrm>
          <a:prstGeom prst="rect">
            <a:avLst/>
          </a:prstGeom>
        </p:spPr>
      </p:pic>
      <p:sp>
        <p:nvSpPr>
          <p:cNvPr id="63" name="object 17"/>
          <p:cNvSpPr txBox="1"/>
          <p:nvPr/>
        </p:nvSpPr>
        <p:spPr>
          <a:xfrm>
            <a:off x="6707922" y="4238597"/>
            <a:ext cx="3861118" cy="2773225"/>
          </a:xfrm>
          <a:prstGeom prst="rect">
            <a:avLst/>
          </a:prstGeom>
          <a:solidFill>
            <a:schemeClr val="bg1"/>
          </a:solidFill>
          <a:ln w="25399">
            <a:solidFill>
              <a:srgbClr val="034EA2"/>
            </a:solidFill>
            <a:miter lim="800000"/>
          </a:ln>
        </p:spPr>
        <p:txBody>
          <a:bodyPr vert="horz" wrap="square" lIns="0" tIns="0" rIns="0" bIns="0" rtlCol="0">
            <a:noAutofit/>
          </a:bodyPr>
          <a:lstStyle/>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a:latin typeface="+mj-lt"/>
              <a:cs typeface="Verdana"/>
            </a:endParaRPr>
          </a:p>
          <a:p>
            <a:pPr marL="253365" marR="189865">
              <a:lnSpc>
                <a:spcPct val="107100"/>
              </a:lnSpc>
            </a:pPr>
            <a:endParaRPr lang="ru-RU" sz="1100" smtClean="0">
              <a:latin typeface="+mj-lt"/>
              <a:cs typeface="Verdana"/>
            </a:endParaRPr>
          </a:p>
          <a:p>
            <a:pPr marL="253365" marR="189865">
              <a:lnSpc>
                <a:spcPct val="107100"/>
              </a:lnSpc>
            </a:pPr>
            <a:endParaRPr lang="ru-RU" sz="1400" smtClean="0">
              <a:latin typeface="+mj-lt"/>
              <a:cs typeface="Verdana"/>
            </a:endParaRPr>
          </a:p>
        </p:txBody>
      </p:sp>
      <p:sp>
        <p:nvSpPr>
          <p:cNvPr id="64" name="object 8"/>
          <p:cNvSpPr/>
          <p:nvPr/>
        </p:nvSpPr>
        <p:spPr>
          <a:xfrm>
            <a:off x="1858561" y="335925"/>
            <a:ext cx="4708905" cy="2259746"/>
          </a:xfrm>
          <a:custGeom>
            <a:avLst/>
            <a:gdLst/>
            <a:ahLst/>
            <a:cxnLst/>
            <a:rect l="l" t="t" r="r" b="b"/>
            <a:pathLst>
              <a:path w="4262755" h="4184015">
                <a:moveTo>
                  <a:pt x="0" y="4183583"/>
                </a:moveTo>
                <a:lnTo>
                  <a:pt x="4262602" y="4183583"/>
                </a:lnTo>
                <a:lnTo>
                  <a:pt x="4262602" y="0"/>
                </a:lnTo>
                <a:lnTo>
                  <a:pt x="0" y="0"/>
                </a:lnTo>
                <a:lnTo>
                  <a:pt x="0" y="4183583"/>
                </a:lnTo>
                <a:close/>
              </a:path>
            </a:pathLst>
          </a:custGeom>
          <a:solidFill>
            <a:schemeClr val="bg1"/>
          </a:solidFill>
          <a:ln w="88900">
            <a:solidFill>
              <a:srgbClr val="00587C"/>
            </a:solidFill>
            <a:miter lim="800000"/>
          </a:ln>
        </p:spPr>
        <p:txBody>
          <a:bodyPr wrap="square" lIns="0" tIns="0" rIns="0" bIns="0" rtlCol="0"/>
          <a:lstStyle/>
          <a:p>
            <a:endParaRPr>
              <a:latin typeface="+mj-lt"/>
            </a:endParaRPr>
          </a:p>
        </p:txBody>
      </p:sp>
      <p:sp>
        <p:nvSpPr>
          <p:cNvPr id="67" name="Прямоугольник 66"/>
          <p:cNvSpPr/>
          <p:nvPr/>
        </p:nvSpPr>
        <p:spPr>
          <a:xfrm>
            <a:off x="1956502" y="1185308"/>
            <a:ext cx="3135268" cy="1343610"/>
          </a:xfrm>
          <a:prstGeom prst="rect">
            <a:avLst/>
          </a:prstGeom>
        </p:spPr>
        <p:txBody>
          <a:bodyPr wrap="square" lIns="114465" tIns="57232" rIns="114465" bIns="57232">
            <a:spAutoFit/>
          </a:bodyPr>
          <a:lstStyle/>
          <a:p>
            <a:pPr>
              <a:lnSpc>
                <a:spcPct val="85000"/>
              </a:lnSpc>
              <a:spcBef>
                <a:spcPts val="600"/>
              </a:spcBef>
              <a:buClr>
                <a:srgbClr val="00B0F0"/>
              </a:buClr>
            </a:pPr>
            <a:r>
              <a:rPr lang="ru-RU" altLang="ru-RU" sz="1100" dirty="0" smtClean="0">
                <a:latin typeface="+mj-lt"/>
                <a:ea typeface="Tahoma" panose="020B0604030504040204" pitchFamily="34" charset="0"/>
                <a:cs typeface="Tahoma" panose="020B0604030504040204" pitchFamily="34" charset="0"/>
              </a:rPr>
              <a:t>Оригинальный </a:t>
            </a:r>
            <a:r>
              <a:rPr lang="ru-RU" altLang="ru-RU" sz="1100" dirty="0">
                <a:latin typeface="+mj-lt"/>
                <a:ea typeface="Tahoma" panose="020B0604030504040204" pitchFamily="34" charset="0"/>
                <a:cs typeface="Tahoma" panose="020B0604030504040204" pitchFamily="34" charset="0"/>
              </a:rPr>
              <a:t>препарат комплексного действия: иммуномодулятор, </a:t>
            </a:r>
            <a:r>
              <a:rPr lang="ru-RU" altLang="ru-RU" sz="1100" dirty="0" err="1" smtClean="0">
                <a:latin typeface="+mj-lt"/>
                <a:ea typeface="Tahoma" panose="020B0604030504040204" pitchFamily="34" charset="0"/>
                <a:cs typeface="Tahoma" panose="020B0604030504040204" pitchFamily="34" charset="0"/>
              </a:rPr>
              <a:t>детоксикант</a:t>
            </a:r>
            <a:r>
              <a:rPr lang="ru-RU" altLang="ru-RU" sz="1100" dirty="0">
                <a:latin typeface="+mj-lt"/>
                <a:ea typeface="Tahoma" panose="020B0604030504040204" pitchFamily="34" charset="0"/>
                <a:cs typeface="Tahoma" panose="020B0604030504040204" pitchFamily="34" charset="0"/>
              </a:rPr>
              <a:t>,</a:t>
            </a:r>
            <a:r>
              <a:rPr lang="ru-RU" altLang="ru-RU" sz="1100" dirty="0" smtClean="0">
                <a:latin typeface="+mj-lt"/>
                <a:ea typeface="Tahoma" panose="020B0604030504040204" pitchFamily="34" charset="0"/>
                <a:cs typeface="Tahoma" panose="020B0604030504040204" pitchFamily="34" charset="0"/>
              </a:rPr>
              <a:t> </a:t>
            </a:r>
            <a:r>
              <a:rPr lang="ru-RU" altLang="ru-RU" sz="1100" dirty="0">
                <a:latin typeface="+mj-lt"/>
                <a:ea typeface="Tahoma" panose="020B0604030504040204" pitchFamily="34" charset="0"/>
                <a:cs typeface="Tahoma" panose="020B0604030504040204" pitchFamily="34" charset="0"/>
              </a:rPr>
              <a:t>антиоксидант. </a:t>
            </a:r>
            <a:endParaRPr lang="en-US" altLang="ru-RU" sz="1100" dirty="0" smtClean="0">
              <a:latin typeface="+mj-lt"/>
              <a:ea typeface="Tahoma" panose="020B0604030504040204" pitchFamily="34" charset="0"/>
              <a:cs typeface="Tahoma" panose="020B0604030504040204" pitchFamily="34" charset="0"/>
            </a:endParaRPr>
          </a:p>
          <a:p>
            <a:pPr>
              <a:lnSpc>
                <a:spcPct val="85000"/>
              </a:lnSpc>
              <a:spcBef>
                <a:spcPts val="600"/>
              </a:spcBef>
              <a:buClr>
                <a:srgbClr val="00B0F0"/>
              </a:buClr>
            </a:pPr>
            <a:r>
              <a:rPr lang="ru-RU" altLang="ru-RU" sz="1100" dirty="0" smtClean="0">
                <a:latin typeface="+mj-lt"/>
                <a:ea typeface="Tahoma" panose="020B0604030504040204" pitchFamily="34" charset="0"/>
                <a:cs typeface="Tahoma" panose="020B0604030504040204" pitchFamily="34" charset="0"/>
              </a:rPr>
              <a:t>Применяется </a:t>
            </a:r>
            <a:r>
              <a:rPr lang="ru-RU" altLang="ru-RU" sz="1100" dirty="0">
                <a:latin typeface="+mj-lt"/>
                <a:ea typeface="Tahoma" panose="020B0604030504040204" pitchFamily="34" charset="0"/>
                <a:cs typeface="Tahoma" panose="020B0604030504040204" pitchFamily="34" charset="0"/>
              </a:rPr>
              <a:t>для лечения и профилактики респираторных инфекций, а также для повышения эффективности терапии в гинекологии, урологии.</a:t>
            </a:r>
          </a:p>
        </p:txBody>
      </p:sp>
      <p:sp>
        <p:nvSpPr>
          <p:cNvPr id="69" name="Прямоугольник 68"/>
          <p:cNvSpPr/>
          <p:nvPr/>
        </p:nvSpPr>
        <p:spPr>
          <a:xfrm>
            <a:off x="1987321" y="865101"/>
            <a:ext cx="1322798" cy="215444"/>
          </a:xfrm>
          <a:prstGeom prst="rect">
            <a:avLst/>
          </a:prstGeom>
        </p:spPr>
        <p:txBody>
          <a:bodyPr wrap="none">
            <a:spAutoFit/>
          </a:bodyPr>
          <a:lstStyle/>
          <a:p>
            <a:r>
              <a:rPr lang="ru-RU" sz="800" dirty="0">
                <a:latin typeface="+mj-lt"/>
              </a:rPr>
              <a:t>(</a:t>
            </a:r>
            <a:r>
              <a:rPr lang="ru-RU" sz="800" dirty="0" err="1">
                <a:latin typeface="+mj-lt"/>
              </a:rPr>
              <a:t>азоксимера</a:t>
            </a:r>
            <a:r>
              <a:rPr lang="ru-RU" sz="800" dirty="0">
                <a:latin typeface="+mj-lt"/>
              </a:rPr>
              <a:t> бромид</a:t>
            </a:r>
            <a:r>
              <a:rPr lang="ru-RU" sz="800" dirty="0" smtClean="0">
                <a:latin typeface="+mj-lt"/>
              </a:rPr>
              <a:t>)</a:t>
            </a:r>
            <a:endParaRPr lang="ru-RU" sz="800" dirty="0">
              <a:latin typeface="+mj-lt"/>
            </a:endParaRPr>
          </a:p>
        </p:txBody>
      </p:sp>
      <p:sp>
        <p:nvSpPr>
          <p:cNvPr id="70" name="Текст 30"/>
          <p:cNvSpPr txBox="1">
            <a:spLocks/>
          </p:cNvSpPr>
          <p:nvPr/>
        </p:nvSpPr>
        <p:spPr>
          <a:xfrm>
            <a:off x="1975818" y="511355"/>
            <a:ext cx="3866309"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dirty="0">
                <a:solidFill>
                  <a:sysClr val="windowText" lastClr="000000"/>
                </a:solidFill>
                <a:latin typeface="+mj-lt"/>
              </a:rPr>
              <a:t>Полиоксидоний</a:t>
            </a:r>
            <a:r>
              <a:rPr lang="ru-RU" sz="2800" kern="0" baseline="30000" dirty="0">
                <a:solidFill>
                  <a:sysClr val="windowText" lastClr="000000"/>
                </a:solidFill>
                <a:latin typeface="+mj-lt"/>
              </a:rPr>
              <a:t>®</a:t>
            </a:r>
          </a:p>
        </p:txBody>
      </p:sp>
      <p:grpSp>
        <p:nvGrpSpPr>
          <p:cNvPr id="15" name="Группа 14"/>
          <p:cNvGrpSpPr/>
          <p:nvPr/>
        </p:nvGrpSpPr>
        <p:grpSpPr>
          <a:xfrm>
            <a:off x="6706821" y="1909217"/>
            <a:ext cx="3862218" cy="2178258"/>
            <a:chOff x="6706821" y="1465463"/>
            <a:chExt cx="3862218" cy="2178258"/>
          </a:xfrm>
        </p:grpSpPr>
        <p:sp>
          <p:nvSpPr>
            <p:cNvPr id="60" name="object 17"/>
            <p:cNvSpPr txBox="1"/>
            <p:nvPr/>
          </p:nvSpPr>
          <p:spPr>
            <a:xfrm>
              <a:off x="6706821" y="1465463"/>
              <a:ext cx="3862218" cy="2178258"/>
            </a:xfrm>
            <a:prstGeom prst="rect">
              <a:avLst/>
            </a:prstGeom>
            <a:solidFill>
              <a:schemeClr val="bg1"/>
            </a:solidFill>
            <a:ln w="25399">
              <a:solidFill>
                <a:srgbClr val="034EA2"/>
              </a:solidFill>
              <a:miter lim="800000"/>
            </a:ln>
          </p:spPr>
          <p:txBody>
            <a:bodyPr vert="horz" wrap="square" lIns="0" tIns="0" rIns="0" bIns="0" rtlCol="0">
              <a:noAutofit/>
            </a:bodyPr>
            <a:lstStyle/>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endParaRPr lang="ru-RU" sz="1100" dirty="0" smtClean="0">
                <a:latin typeface="+mj-lt"/>
                <a:cs typeface="Verdana"/>
              </a:endParaRPr>
            </a:p>
            <a:p>
              <a:pPr marL="253365" marR="189865">
                <a:lnSpc>
                  <a:spcPct val="107100"/>
                </a:lnSpc>
              </a:pPr>
              <a:endParaRPr lang="ru-RU" sz="1400" dirty="0" smtClean="0">
                <a:latin typeface="+mj-lt"/>
                <a:cs typeface="Verdana"/>
              </a:endParaRPr>
            </a:p>
          </p:txBody>
        </p:sp>
        <p:sp>
          <p:nvSpPr>
            <p:cNvPr id="61" name="object 4"/>
            <p:cNvSpPr/>
            <p:nvPr/>
          </p:nvSpPr>
          <p:spPr>
            <a:xfrm>
              <a:off x="8404138" y="2407625"/>
              <a:ext cx="2116746" cy="1193780"/>
            </a:xfrm>
            <a:prstGeom prst="rect">
              <a:avLst/>
            </a:prstGeom>
            <a:blipFill>
              <a:blip r:embed="rId4" cstate="print"/>
              <a:srcRect/>
              <a:stretch>
                <a:fillRect t="-15758"/>
              </a:stretch>
            </a:blipFill>
          </p:spPr>
          <p:txBody>
            <a:bodyPr wrap="square" lIns="0" tIns="0" rIns="0" bIns="0" rtlCol="0"/>
            <a:lstStyle/>
            <a:p>
              <a:endParaRPr>
                <a:latin typeface="+mj-lt"/>
              </a:endParaRPr>
            </a:p>
          </p:txBody>
        </p:sp>
        <p:sp>
          <p:nvSpPr>
            <p:cNvPr id="68" name="Прямоугольник 67"/>
            <p:cNvSpPr/>
            <p:nvPr/>
          </p:nvSpPr>
          <p:spPr>
            <a:xfrm>
              <a:off x="6763784" y="2406538"/>
              <a:ext cx="2288426" cy="510791"/>
            </a:xfrm>
            <a:prstGeom prst="rect">
              <a:avLst/>
            </a:prstGeom>
          </p:spPr>
          <p:txBody>
            <a:bodyPr wrap="square" lIns="114465" tIns="57232" rIns="114465" bIns="57232">
              <a:spAutoFit/>
            </a:bodyPr>
            <a:lstStyle/>
            <a:p>
              <a:pPr marL="0" lvl="1">
                <a:lnSpc>
                  <a:spcPct val="85000"/>
                </a:lnSpc>
                <a:spcBef>
                  <a:spcPts val="600"/>
                </a:spcBef>
                <a:buClr>
                  <a:srgbClr val="00B0F0"/>
                </a:buClr>
              </a:pPr>
              <a:r>
                <a:rPr lang="ru-RU" altLang="ru-RU" sz="1100" dirty="0">
                  <a:latin typeface="+mj-lt"/>
                  <a:ea typeface="Tahoma" panose="020B0604030504040204" pitchFamily="34" charset="0"/>
                  <a:cs typeface="Tahoma" panose="020B0604030504040204" pitchFamily="34" charset="0"/>
                </a:rPr>
                <a:t>Современный ферментный препарат комплексного </a:t>
              </a:r>
              <a:r>
                <a:rPr lang="ru-RU" altLang="ru-RU" sz="1100" dirty="0" smtClean="0">
                  <a:latin typeface="+mj-lt"/>
                  <a:ea typeface="Tahoma" panose="020B0604030504040204" pitchFamily="34" charset="0"/>
                  <a:cs typeface="Tahoma" panose="020B0604030504040204" pitchFamily="34" charset="0"/>
                </a:rPr>
                <a:t>действия для </a:t>
              </a:r>
              <a:r>
                <a:rPr lang="ru-RU" altLang="ru-RU" sz="1100" dirty="0">
                  <a:latin typeface="+mj-lt"/>
                  <a:ea typeface="Tahoma" panose="020B0604030504040204" pitchFamily="34" charset="0"/>
                  <a:cs typeface="Tahoma" panose="020B0604030504040204" pitchFamily="34" charset="0"/>
                </a:rPr>
                <a:t>лечения заболеваний, сопровождающихся </a:t>
              </a:r>
              <a:r>
                <a:rPr lang="ru-RU" altLang="ru-RU" sz="1100" dirty="0" smtClean="0">
                  <a:latin typeface="+mj-lt"/>
                  <a:ea typeface="Tahoma" panose="020B0604030504040204" pitchFamily="34" charset="0"/>
                  <a:cs typeface="Tahoma" panose="020B0604030504040204" pitchFamily="34" charset="0"/>
                </a:rPr>
                <a:t>гиперплазией соединительной ткани.</a:t>
              </a:r>
              <a:endParaRPr lang="ru-RU" sz="1100" dirty="0">
                <a:latin typeface="+mj-lt"/>
                <a:ea typeface="Tahoma" panose="020B0604030504040204" pitchFamily="34" charset="0"/>
                <a:cs typeface="Tahoma" panose="020B0604030504040204" pitchFamily="34" charset="0"/>
              </a:endParaRPr>
            </a:p>
          </p:txBody>
        </p:sp>
        <p:sp>
          <p:nvSpPr>
            <p:cNvPr id="71" name="object 10"/>
            <p:cNvSpPr/>
            <p:nvPr/>
          </p:nvSpPr>
          <p:spPr>
            <a:xfrm>
              <a:off x="8822731" y="1967063"/>
              <a:ext cx="1189236" cy="478973"/>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grpSp>
          <p:nvGrpSpPr>
            <p:cNvPr id="10" name="Группа 9"/>
            <p:cNvGrpSpPr/>
            <p:nvPr/>
          </p:nvGrpSpPr>
          <p:grpSpPr>
            <a:xfrm>
              <a:off x="6783958" y="1734855"/>
              <a:ext cx="2638552" cy="534402"/>
              <a:chOff x="7997834" y="1941239"/>
              <a:chExt cx="2638552" cy="534402"/>
            </a:xfrm>
          </p:grpSpPr>
          <p:sp>
            <p:nvSpPr>
              <p:cNvPr id="72" name="Прямоугольник 71"/>
              <p:cNvSpPr/>
              <p:nvPr/>
            </p:nvSpPr>
            <p:spPr>
              <a:xfrm>
                <a:off x="7997834" y="2260197"/>
                <a:ext cx="1854995" cy="215444"/>
              </a:xfrm>
              <a:prstGeom prst="rect">
                <a:avLst/>
              </a:prstGeom>
            </p:spPr>
            <p:txBody>
              <a:bodyPr wrap="none">
                <a:spAutoFit/>
              </a:bodyPr>
              <a:lstStyle/>
              <a:p>
                <a:r>
                  <a:rPr lang="ru-RU" altLang="ru-RU" sz="800" dirty="0">
                    <a:latin typeface="+mj-lt"/>
                  </a:rPr>
                  <a:t>(</a:t>
                </a:r>
                <a:r>
                  <a:rPr lang="ru-RU" altLang="ru-RU" sz="800" dirty="0" err="1">
                    <a:latin typeface="+mj-lt"/>
                  </a:rPr>
                  <a:t>бовгиалуронидаза</a:t>
                </a:r>
                <a:r>
                  <a:rPr lang="ru-RU" altLang="ru-RU" sz="800" dirty="0">
                    <a:latin typeface="+mj-lt"/>
                  </a:rPr>
                  <a:t> </a:t>
                </a:r>
                <a:r>
                  <a:rPr lang="ru-RU" altLang="ru-RU" sz="800" dirty="0" err="1">
                    <a:latin typeface="+mj-lt"/>
                  </a:rPr>
                  <a:t>азоксимер</a:t>
                </a:r>
                <a:r>
                  <a:rPr lang="ru-RU" altLang="ru-RU" sz="800" dirty="0" smtClean="0">
                    <a:latin typeface="+mj-lt"/>
                  </a:rPr>
                  <a:t>)</a:t>
                </a:r>
                <a:endParaRPr lang="en-US" altLang="ru-RU" sz="800" dirty="0">
                  <a:latin typeface="+mj-lt"/>
                </a:endParaRPr>
              </a:p>
            </p:txBody>
          </p:sp>
          <p:sp>
            <p:nvSpPr>
              <p:cNvPr id="73" name="Текст 30"/>
              <p:cNvSpPr txBox="1">
                <a:spLocks/>
              </p:cNvSpPr>
              <p:nvPr/>
            </p:nvSpPr>
            <p:spPr>
              <a:xfrm>
                <a:off x="7997834" y="1941239"/>
                <a:ext cx="2638552"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dirty="0" smtClean="0">
                    <a:solidFill>
                      <a:sysClr val="windowText" lastClr="000000"/>
                    </a:solidFill>
                    <a:latin typeface="+mj-lt"/>
                  </a:rPr>
                  <a:t>Лонгидаза</a:t>
                </a:r>
                <a:r>
                  <a:rPr lang="ru-RU" sz="2800" kern="0" baseline="30000" dirty="0" smtClean="0">
                    <a:solidFill>
                      <a:sysClr val="windowText" lastClr="000000"/>
                    </a:solidFill>
                    <a:latin typeface="+mj-lt"/>
                  </a:rPr>
                  <a:t>®</a:t>
                </a:r>
                <a:endParaRPr lang="ru-RU" sz="2800" kern="0" baseline="30000" dirty="0">
                  <a:solidFill>
                    <a:sysClr val="windowText" lastClr="000000"/>
                  </a:solidFill>
                  <a:latin typeface="+mj-lt"/>
                </a:endParaRPr>
              </a:p>
            </p:txBody>
          </p:sp>
        </p:grpSp>
      </p:grpSp>
      <p:pic>
        <p:nvPicPr>
          <p:cNvPr id="74" name="Picture 2" descr="C:\Users\O.Muminova\Desktop\Imoferaza_packshots_2_flatt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 r="4025" b="6720"/>
          <a:stretch/>
        </p:blipFill>
        <p:spPr bwMode="auto">
          <a:xfrm>
            <a:off x="8124880" y="5293893"/>
            <a:ext cx="2403494" cy="1655884"/>
          </a:xfrm>
          <a:prstGeom prst="rect">
            <a:avLst/>
          </a:prstGeom>
          <a:noFill/>
          <a:extLst>
            <a:ext uri="{909E8E84-426E-40DD-AFC4-6F175D3DCCD1}">
              <a14:hiddenFill xmlns:a14="http://schemas.microsoft.com/office/drawing/2010/main">
                <a:solidFill>
                  <a:srgbClr val="FFFFFF"/>
                </a:solidFill>
              </a14:hiddenFill>
            </a:ext>
          </a:extLst>
        </p:spPr>
      </p:pic>
      <p:sp>
        <p:nvSpPr>
          <p:cNvPr id="75" name="Текст 30"/>
          <p:cNvSpPr txBox="1">
            <a:spLocks/>
          </p:cNvSpPr>
          <p:nvPr/>
        </p:nvSpPr>
        <p:spPr>
          <a:xfrm>
            <a:off x="6878657" y="4717529"/>
            <a:ext cx="2821625"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dirty="0" err="1">
                <a:solidFill>
                  <a:sysClr val="windowText" lastClr="000000"/>
                </a:solidFill>
                <a:latin typeface="+mj-lt"/>
              </a:rPr>
              <a:t>Имофераза</a:t>
            </a:r>
            <a:r>
              <a:rPr lang="ru-RU" sz="2800" kern="0" baseline="30000" dirty="0" smtClean="0">
                <a:solidFill>
                  <a:sysClr val="windowText" lastClr="000000"/>
                </a:solidFill>
                <a:latin typeface="+mj-lt"/>
              </a:rPr>
              <a:t>®</a:t>
            </a:r>
            <a:endParaRPr lang="ru-RU" sz="2800" kern="0" baseline="30000" dirty="0">
              <a:solidFill>
                <a:sysClr val="windowText" lastClr="000000"/>
              </a:solidFill>
              <a:latin typeface="+mj-lt"/>
            </a:endParaRPr>
          </a:p>
        </p:txBody>
      </p:sp>
      <p:sp>
        <p:nvSpPr>
          <p:cNvPr id="76" name="Прямоугольник 75"/>
          <p:cNvSpPr/>
          <p:nvPr/>
        </p:nvSpPr>
        <p:spPr>
          <a:xfrm>
            <a:off x="6878657" y="5286806"/>
            <a:ext cx="2471139" cy="978895"/>
          </a:xfrm>
          <a:prstGeom prst="rect">
            <a:avLst/>
          </a:prstGeom>
        </p:spPr>
        <p:txBody>
          <a:bodyPr wrap="square" lIns="114465" tIns="57232" rIns="114465" bIns="57232">
            <a:spAutoFit/>
          </a:bodyPr>
          <a:lstStyle/>
          <a:p>
            <a:pPr marL="0" lvl="1">
              <a:lnSpc>
                <a:spcPct val="85000"/>
              </a:lnSpc>
              <a:spcBef>
                <a:spcPts val="600"/>
              </a:spcBef>
              <a:buClr>
                <a:srgbClr val="00B0F0"/>
              </a:buClr>
            </a:pPr>
            <a:r>
              <a:rPr lang="ru-RU" sz="1100" dirty="0" smtClean="0">
                <a:latin typeface="+mj-lt"/>
                <a:ea typeface="Tahoma" panose="020B0604030504040204" pitchFamily="34" charset="0"/>
                <a:cs typeface="Tahoma" panose="020B0604030504040204" pitchFamily="34" charset="0"/>
              </a:rPr>
              <a:t>Косметический </a:t>
            </a:r>
            <a:r>
              <a:rPr lang="ru-RU" sz="1100" dirty="0">
                <a:latin typeface="+mj-lt"/>
                <a:ea typeface="Tahoma" panose="020B0604030504040204" pitchFamily="34" charset="0"/>
                <a:cs typeface="Tahoma" panose="020B0604030504040204" pitchFamily="34" charset="0"/>
              </a:rPr>
              <a:t>крем для специализированного ухода за шрамами, рубцами, в состав которого входит иммобилизованная </a:t>
            </a:r>
            <a:r>
              <a:rPr lang="ru-RU" sz="1100" dirty="0" err="1">
                <a:latin typeface="+mj-lt"/>
                <a:ea typeface="Tahoma" panose="020B0604030504040204" pitchFamily="34" charset="0"/>
                <a:cs typeface="Tahoma" panose="020B0604030504040204" pitchFamily="34" charset="0"/>
              </a:rPr>
              <a:t>гиалуронидаза</a:t>
            </a:r>
            <a:r>
              <a:rPr lang="ru-RU" sz="1100" dirty="0">
                <a:latin typeface="+mj-lt"/>
                <a:ea typeface="Tahoma" panose="020B0604030504040204" pitchFamily="34" charset="0"/>
                <a:cs typeface="Tahoma" panose="020B0604030504040204" pitchFamily="34" charset="0"/>
              </a:rPr>
              <a:t>. </a:t>
            </a:r>
          </a:p>
        </p:txBody>
      </p:sp>
      <p:sp>
        <p:nvSpPr>
          <p:cNvPr id="58" name="object 17"/>
          <p:cNvSpPr txBox="1"/>
          <p:nvPr/>
        </p:nvSpPr>
        <p:spPr>
          <a:xfrm>
            <a:off x="376172" y="4533026"/>
            <a:ext cx="6202199" cy="2056711"/>
          </a:xfrm>
          <a:prstGeom prst="rect">
            <a:avLst/>
          </a:prstGeom>
          <a:solidFill>
            <a:schemeClr val="bg1"/>
          </a:solidFill>
          <a:ln w="25399">
            <a:solidFill>
              <a:srgbClr val="034EA2"/>
            </a:solidFill>
            <a:miter lim="800000"/>
          </a:ln>
        </p:spPr>
        <p:txBody>
          <a:bodyPr vert="horz" wrap="square" lIns="0" tIns="0" rIns="0" bIns="0" rtlCol="0">
            <a:noAutofit/>
          </a:bodyPr>
          <a:lstStyle/>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a:latin typeface="+mj-lt"/>
              <a:cs typeface="Verdana"/>
            </a:endParaRPr>
          </a:p>
          <a:p>
            <a:pPr marL="253365" marR="189865">
              <a:lnSpc>
                <a:spcPct val="107100"/>
              </a:lnSpc>
            </a:pPr>
            <a:endParaRPr lang="ru-RU" sz="1100" dirty="0" smtClean="0">
              <a:latin typeface="+mj-lt"/>
              <a:cs typeface="Verdana"/>
            </a:endParaRPr>
          </a:p>
          <a:p>
            <a:pPr marL="253365" marR="189865">
              <a:lnSpc>
                <a:spcPct val="107100"/>
              </a:lnSpc>
            </a:pPr>
            <a:endParaRPr lang="ru-RU" sz="1400" dirty="0" smtClean="0">
              <a:latin typeface="+mj-lt"/>
              <a:cs typeface="Verdana"/>
            </a:endParaRPr>
          </a:p>
        </p:txBody>
      </p:sp>
      <p:sp>
        <p:nvSpPr>
          <p:cNvPr id="77" name="Текст 30"/>
          <p:cNvSpPr txBox="1">
            <a:spLocks/>
          </p:cNvSpPr>
          <p:nvPr/>
        </p:nvSpPr>
        <p:spPr>
          <a:xfrm>
            <a:off x="482438" y="4717529"/>
            <a:ext cx="5401420"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dirty="0">
                <a:solidFill>
                  <a:sysClr val="windowText" lastClr="000000"/>
                </a:solidFill>
                <a:latin typeface="+mj-lt"/>
              </a:rPr>
              <a:t>Гриппол</a:t>
            </a:r>
            <a:r>
              <a:rPr lang="ru-RU" sz="2800" kern="0" baseline="30000" dirty="0">
                <a:solidFill>
                  <a:sysClr val="windowText" lastClr="000000"/>
                </a:solidFill>
                <a:latin typeface="+mj-lt"/>
              </a:rPr>
              <a:t>®</a:t>
            </a:r>
            <a:r>
              <a:rPr lang="ru-RU" sz="2800" kern="0" dirty="0">
                <a:solidFill>
                  <a:sysClr val="windowText" lastClr="000000"/>
                </a:solidFill>
                <a:latin typeface="+mj-lt"/>
              </a:rPr>
              <a:t> Квадривалент</a:t>
            </a:r>
          </a:p>
        </p:txBody>
      </p:sp>
      <p:sp>
        <p:nvSpPr>
          <p:cNvPr id="78" name="Текст 3"/>
          <p:cNvSpPr txBox="1">
            <a:spLocks/>
          </p:cNvSpPr>
          <p:nvPr/>
        </p:nvSpPr>
        <p:spPr>
          <a:xfrm>
            <a:off x="512279" y="5482523"/>
            <a:ext cx="4614651" cy="957946"/>
          </a:xfrm>
          <a:prstGeom prst="rect">
            <a:avLst/>
          </a:prstGeom>
        </p:spPr>
        <p:txBody>
          <a:bodyPr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nSpc>
                <a:spcPct val="85000"/>
              </a:lnSpc>
              <a:spcBef>
                <a:spcPts val="600"/>
              </a:spcBef>
              <a:buClr>
                <a:srgbClr val="00B0F0"/>
              </a:buClr>
            </a:pPr>
            <a:r>
              <a:rPr lang="ru-RU" sz="1100" dirty="0">
                <a:latin typeface="+mj-lt"/>
                <a:ea typeface="Tahoma" panose="020B0604030504040204" pitchFamily="34" charset="0"/>
                <a:cs typeface="Tahoma" panose="020B0604030504040204" pitchFamily="34" charset="0"/>
              </a:rPr>
              <a:t>Первая российская гриппозная </a:t>
            </a:r>
            <a:r>
              <a:rPr lang="ru-RU" sz="1100" dirty="0" smtClean="0">
                <a:latin typeface="+mj-lt"/>
                <a:ea typeface="Tahoma" panose="020B0604030504040204" pitchFamily="34" charset="0"/>
                <a:cs typeface="Tahoma" panose="020B0604030504040204" pitchFamily="34" charset="0"/>
              </a:rPr>
              <a:t>четырехвалентная инактивированная </a:t>
            </a:r>
            <a:r>
              <a:rPr lang="ru-RU" sz="1100" dirty="0">
                <a:latin typeface="+mj-lt"/>
                <a:ea typeface="Tahoma" panose="020B0604030504040204" pitchFamily="34" charset="0"/>
                <a:cs typeface="Tahoma" panose="020B0604030504040204" pitchFamily="34" charset="0"/>
              </a:rPr>
              <a:t>субъединичная </a:t>
            </a:r>
            <a:r>
              <a:rPr lang="ru-RU" sz="1100" dirty="0" err="1">
                <a:latin typeface="+mj-lt"/>
                <a:ea typeface="Tahoma" panose="020B0604030504040204" pitchFamily="34" charset="0"/>
                <a:cs typeface="Tahoma" panose="020B0604030504040204" pitchFamily="34" charset="0"/>
              </a:rPr>
              <a:t>адъювантная</a:t>
            </a:r>
            <a:r>
              <a:rPr lang="ru-RU" sz="1100" dirty="0">
                <a:latin typeface="+mj-lt"/>
                <a:ea typeface="Tahoma" panose="020B0604030504040204" pitchFamily="34" charset="0"/>
                <a:cs typeface="Tahoma" panose="020B0604030504040204" pitchFamily="34" charset="0"/>
              </a:rPr>
              <a:t> </a:t>
            </a:r>
            <a:r>
              <a:rPr lang="ru-RU" sz="1100" dirty="0" smtClean="0">
                <a:latin typeface="+mj-lt"/>
                <a:ea typeface="Tahoma" panose="020B0604030504040204" pitchFamily="34" charset="0"/>
                <a:cs typeface="Tahoma" panose="020B0604030504040204" pitchFamily="34" charset="0"/>
              </a:rPr>
              <a:t>вакцина для </a:t>
            </a:r>
            <a:r>
              <a:rPr lang="ru-RU" sz="1100" dirty="0">
                <a:latin typeface="+mj-lt"/>
                <a:ea typeface="Tahoma" panose="020B0604030504040204" pitchFamily="34" charset="0"/>
                <a:cs typeface="Tahoma" panose="020B0604030504040204" pitchFamily="34" charset="0"/>
              </a:rPr>
              <a:t>защиты от 4-х штаммов гриппа: 2-х вирусов </a:t>
            </a:r>
            <a:r>
              <a:rPr lang="en-US" sz="1100" dirty="0" smtClean="0">
                <a:latin typeface="+mj-lt"/>
                <a:ea typeface="Tahoma" panose="020B0604030504040204" pitchFamily="34" charset="0"/>
                <a:cs typeface="Tahoma" panose="020B0604030504040204" pitchFamily="34" charset="0"/>
              </a:rPr>
              <a:t/>
            </a:r>
            <a:br>
              <a:rPr lang="en-US" sz="1100" dirty="0" smtClean="0">
                <a:latin typeface="+mj-lt"/>
                <a:ea typeface="Tahoma" panose="020B0604030504040204" pitchFamily="34" charset="0"/>
                <a:cs typeface="Tahoma" panose="020B0604030504040204" pitchFamily="34" charset="0"/>
              </a:rPr>
            </a:br>
            <a:r>
              <a:rPr lang="ru-RU" sz="1100" dirty="0" smtClean="0">
                <a:latin typeface="+mj-lt"/>
                <a:ea typeface="Tahoma" panose="020B0604030504040204" pitchFamily="34" charset="0"/>
                <a:cs typeface="Tahoma" panose="020B0604030504040204" pitchFamily="34" charset="0"/>
              </a:rPr>
              <a:t>гриппа </a:t>
            </a:r>
            <a:r>
              <a:rPr lang="ru-RU" sz="1100" dirty="0">
                <a:latin typeface="+mj-lt"/>
                <a:ea typeface="Tahoma" panose="020B0604030504040204" pitchFamily="34" charset="0"/>
                <a:cs typeface="Tahoma" panose="020B0604030504040204" pitchFamily="34" charset="0"/>
              </a:rPr>
              <a:t>А (A/H1N1+ A/H3N2) и вирусов </a:t>
            </a:r>
            <a:r>
              <a:rPr lang="ru-RU" sz="1100" dirty="0" smtClean="0">
                <a:latin typeface="+mj-lt"/>
                <a:ea typeface="Tahoma" panose="020B0604030504040204" pitchFamily="34" charset="0"/>
                <a:cs typeface="Tahoma" panose="020B0604030504040204" pitchFamily="34" charset="0"/>
              </a:rPr>
              <a:t>гриппа </a:t>
            </a:r>
            <a:r>
              <a:rPr lang="ru-RU" sz="1100" dirty="0">
                <a:latin typeface="+mj-lt"/>
                <a:ea typeface="Tahoma" panose="020B0604030504040204" pitchFamily="34" charset="0"/>
                <a:cs typeface="Tahoma" panose="020B0604030504040204" pitchFamily="34" charset="0"/>
              </a:rPr>
              <a:t>B </a:t>
            </a:r>
            <a:r>
              <a:rPr lang="en-US" sz="1100" dirty="0" smtClean="0">
                <a:latin typeface="+mj-lt"/>
                <a:ea typeface="Tahoma" panose="020B0604030504040204" pitchFamily="34" charset="0"/>
                <a:cs typeface="Tahoma" panose="020B0604030504040204" pitchFamily="34" charset="0"/>
              </a:rPr>
              <a:t/>
            </a:r>
            <a:br>
              <a:rPr lang="en-US" sz="1100" dirty="0" smtClean="0">
                <a:latin typeface="+mj-lt"/>
                <a:ea typeface="Tahoma" panose="020B0604030504040204" pitchFamily="34" charset="0"/>
                <a:cs typeface="Tahoma" panose="020B0604030504040204" pitchFamily="34" charset="0"/>
              </a:rPr>
            </a:br>
            <a:r>
              <a:rPr lang="ru-RU" sz="1100" dirty="0" smtClean="0">
                <a:latin typeface="+mj-lt"/>
                <a:ea typeface="Tahoma" panose="020B0604030504040204" pitchFamily="34" charset="0"/>
                <a:cs typeface="Tahoma" panose="020B0604030504040204" pitchFamily="34" charset="0"/>
              </a:rPr>
              <a:t>2-х </a:t>
            </a:r>
            <a:r>
              <a:rPr lang="ru-RU" sz="1100" dirty="0">
                <a:latin typeface="+mj-lt"/>
                <a:ea typeface="Tahoma" panose="020B0604030504040204" pitchFamily="34" charset="0"/>
                <a:cs typeface="Tahoma" panose="020B0604030504040204" pitchFamily="34" charset="0"/>
              </a:rPr>
              <a:t>линий (B/</a:t>
            </a:r>
            <a:r>
              <a:rPr lang="ru-RU" sz="1100" dirty="0" err="1">
                <a:latin typeface="+mj-lt"/>
                <a:ea typeface="Tahoma" panose="020B0604030504040204" pitchFamily="34" charset="0"/>
                <a:cs typeface="Tahoma" panose="020B0604030504040204" pitchFamily="34" charset="0"/>
              </a:rPr>
              <a:t>Ямагата</a:t>
            </a:r>
            <a:r>
              <a:rPr lang="ru-RU" sz="1100" dirty="0">
                <a:latin typeface="+mj-lt"/>
                <a:ea typeface="Tahoma" panose="020B0604030504040204" pitchFamily="34" charset="0"/>
                <a:cs typeface="Tahoma" panose="020B0604030504040204" pitchFamily="34" charset="0"/>
              </a:rPr>
              <a:t> + В/Виктория), </a:t>
            </a:r>
            <a:r>
              <a:rPr lang="ru-RU" sz="1100" dirty="0" smtClean="0">
                <a:latin typeface="+mj-lt"/>
                <a:ea typeface="Tahoma" panose="020B0604030504040204" pitchFamily="34" charset="0"/>
                <a:cs typeface="Tahoma" panose="020B0604030504040204" pitchFamily="34" charset="0"/>
              </a:rPr>
              <a:t>не </a:t>
            </a:r>
            <a:r>
              <a:rPr lang="ru-RU" sz="1100" dirty="0">
                <a:latin typeface="+mj-lt"/>
                <a:ea typeface="Tahoma" panose="020B0604030504040204" pitchFamily="34" charset="0"/>
                <a:cs typeface="Tahoma" panose="020B0604030504040204" pitchFamily="34" charset="0"/>
              </a:rPr>
              <a:t>содержащая консервантов, в индивидуальных шприцах. </a:t>
            </a:r>
          </a:p>
        </p:txBody>
      </p:sp>
      <p:sp>
        <p:nvSpPr>
          <p:cNvPr id="79" name="Прямоугольник 78"/>
          <p:cNvSpPr/>
          <p:nvPr/>
        </p:nvSpPr>
        <p:spPr>
          <a:xfrm>
            <a:off x="482438" y="5114153"/>
            <a:ext cx="4493538" cy="215444"/>
          </a:xfrm>
          <a:prstGeom prst="rect">
            <a:avLst/>
          </a:prstGeom>
        </p:spPr>
        <p:txBody>
          <a:bodyPr wrap="none">
            <a:spAutoFit/>
          </a:bodyPr>
          <a:lstStyle/>
          <a:p>
            <a:r>
              <a:rPr lang="ru-RU" sz="800" dirty="0">
                <a:latin typeface="+mj-lt"/>
              </a:rPr>
              <a:t>(вакцина для профилактики гриппа </a:t>
            </a:r>
            <a:r>
              <a:rPr lang="ru-RU" sz="800" dirty="0" smtClean="0">
                <a:latin typeface="+mj-lt"/>
              </a:rPr>
              <a:t>[</a:t>
            </a:r>
            <a:r>
              <a:rPr lang="ru-RU" sz="800" dirty="0">
                <a:latin typeface="+mj-lt"/>
              </a:rPr>
              <a:t>инактивированная] + </a:t>
            </a:r>
            <a:r>
              <a:rPr lang="ru-RU" sz="800" dirty="0" err="1">
                <a:latin typeface="+mj-lt"/>
              </a:rPr>
              <a:t>азоксимера</a:t>
            </a:r>
            <a:r>
              <a:rPr lang="ru-RU" sz="800" dirty="0">
                <a:latin typeface="+mj-lt"/>
              </a:rPr>
              <a:t> бромид)</a:t>
            </a:r>
          </a:p>
        </p:txBody>
      </p:sp>
      <p:grpSp>
        <p:nvGrpSpPr>
          <p:cNvPr id="12" name="Группа 11"/>
          <p:cNvGrpSpPr/>
          <p:nvPr/>
        </p:nvGrpSpPr>
        <p:grpSpPr>
          <a:xfrm>
            <a:off x="376172" y="2742694"/>
            <a:ext cx="6202199" cy="1660667"/>
            <a:chOff x="376172" y="2228770"/>
            <a:chExt cx="6202199" cy="1660667"/>
          </a:xfrm>
        </p:grpSpPr>
        <p:sp>
          <p:nvSpPr>
            <p:cNvPr id="84" name="object 17"/>
            <p:cNvSpPr txBox="1"/>
            <p:nvPr/>
          </p:nvSpPr>
          <p:spPr>
            <a:xfrm>
              <a:off x="376172" y="2228770"/>
              <a:ext cx="6202199" cy="1660667"/>
            </a:xfrm>
            <a:prstGeom prst="rect">
              <a:avLst/>
            </a:prstGeom>
            <a:solidFill>
              <a:schemeClr val="bg1"/>
            </a:solidFill>
            <a:ln w="25399">
              <a:solidFill>
                <a:srgbClr val="034EA2"/>
              </a:solidFill>
              <a:miter lim="800000"/>
            </a:ln>
          </p:spPr>
          <p:txBody>
            <a:bodyPr vert="horz" wrap="square" lIns="0" tIns="0" rIns="0" bIns="0" rtlCol="0">
              <a:noAutofit/>
            </a:bodyPr>
            <a:lstStyle/>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a:p>
              <a:pPr marL="253365" marR="189865">
                <a:lnSpc>
                  <a:spcPct val="107100"/>
                </a:lnSpc>
              </a:pPr>
              <a:endParaRPr lang="ru-RU" sz="1400" dirty="0" smtClean="0">
                <a:latin typeface="+mj-lt"/>
                <a:cs typeface="Verdana"/>
              </a:endParaRPr>
            </a:p>
          </p:txBody>
        </p:sp>
        <p:pic>
          <p:nvPicPr>
            <p:cNvPr id="80" name="Picture 2" descr="C:\Users\O.Muminova\Desktop\гриппол-плюс.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063" t="23807" r="4399" b="6900"/>
            <a:stretch/>
          </p:blipFill>
          <p:spPr bwMode="auto">
            <a:xfrm>
              <a:off x="4479702" y="2629297"/>
              <a:ext cx="1981967" cy="1232998"/>
            </a:xfrm>
            <a:prstGeom prst="rect">
              <a:avLst/>
            </a:prstGeom>
            <a:noFill/>
            <a:extLst>
              <a:ext uri="{909E8E84-426E-40DD-AFC4-6F175D3DCCD1}">
                <a14:hiddenFill xmlns:a14="http://schemas.microsoft.com/office/drawing/2010/main">
                  <a:solidFill>
                    <a:srgbClr val="FFFFFF"/>
                  </a:solidFill>
                </a14:hiddenFill>
              </a:ext>
            </a:extLst>
          </p:spPr>
        </p:pic>
        <p:sp>
          <p:nvSpPr>
            <p:cNvPr id="81" name="Прямоугольник 80"/>
            <p:cNvSpPr/>
            <p:nvPr/>
          </p:nvSpPr>
          <p:spPr>
            <a:xfrm>
              <a:off x="492974" y="2773893"/>
              <a:ext cx="5254090" cy="215444"/>
            </a:xfrm>
            <a:prstGeom prst="rect">
              <a:avLst/>
            </a:prstGeom>
          </p:spPr>
          <p:txBody>
            <a:bodyPr wrap="square">
              <a:spAutoFit/>
            </a:bodyPr>
            <a:lstStyle/>
            <a:p>
              <a:r>
                <a:rPr lang="ru-RU" sz="800" dirty="0">
                  <a:latin typeface="+mj-lt"/>
                </a:rPr>
                <a:t>(вакцина для профилактики гриппа </a:t>
              </a:r>
              <a:r>
                <a:rPr lang="ru-RU" sz="800" dirty="0" smtClean="0">
                  <a:latin typeface="+mj-lt"/>
                </a:rPr>
                <a:t>[</a:t>
              </a:r>
              <a:r>
                <a:rPr lang="ru-RU" sz="800" dirty="0">
                  <a:latin typeface="+mj-lt"/>
                </a:rPr>
                <a:t>инактивированная] + </a:t>
              </a:r>
              <a:r>
                <a:rPr lang="ru-RU" sz="800" dirty="0" err="1">
                  <a:latin typeface="+mj-lt"/>
                </a:rPr>
                <a:t>азоксимера</a:t>
              </a:r>
              <a:r>
                <a:rPr lang="ru-RU" sz="800" dirty="0">
                  <a:latin typeface="+mj-lt"/>
                </a:rPr>
                <a:t> бромид)</a:t>
              </a:r>
            </a:p>
          </p:txBody>
        </p:sp>
        <p:sp>
          <p:nvSpPr>
            <p:cNvPr id="82" name="Текст 30"/>
            <p:cNvSpPr txBox="1">
              <a:spLocks/>
            </p:cNvSpPr>
            <p:nvPr/>
          </p:nvSpPr>
          <p:spPr>
            <a:xfrm>
              <a:off x="466364" y="2384190"/>
              <a:ext cx="3733842" cy="42575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dirty="0" err="1">
                  <a:solidFill>
                    <a:sysClr val="windowText" lastClr="000000"/>
                  </a:solidFill>
                  <a:latin typeface="+mj-lt"/>
                </a:rPr>
                <a:t>Гриппол</a:t>
              </a:r>
              <a:r>
                <a:rPr lang="ru-RU" sz="2800" kern="0" baseline="30000" dirty="0">
                  <a:solidFill>
                    <a:sysClr val="windowText" lastClr="000000"/>
                  </a:solidFill>
                  <a:latin typeface="+mj-lt"/>
                </a:rPr>
                <a:t>®</a:t>
              </a:r>
              <a:r>
                <a:rPr lang="ru-RU" sz="2800" kern="0" dirty="0">
                  <a:solidFill>
                    <a:sysClr val="windowText" lastClr="000000"/>
                  </a:solidFill>
                  <a:latin typeface="+mj-lt"/>
                </a:rPr>
                <a:t> плюс</a:t>
              </a:r>
            </a:p>
          </p:txBody>
        </p:sp>
        <p:sp>
          <p:nvSpPr>
            <p:cNvPr id="83" name="Прямоугольник 82"/>
            <p:cNvSpPr/>
            <p:nvPr/>
          </p:nvSpPr>
          <p:spPr>
            <a:xfrm>
              <a:off x="466364" y="3129666"/>
              <a:ext cx="3581289" cy="691124"/>
            </a:xfrm>
            <a:prstGeom prst="rect">
              <a:avLst/>
            </a:prstGeom>
          </p:spPr>
          <p:txBody>
            <a:bodyPr wrap="square" lIns="114465" tIns="57232" rIns="114465" bIns="57232">
              <a:spAutoFit/>
            </a:bodyPr>
            <a:lstStyle/>
            <a:p>
              <a:pPr marL="0" lvl="1">
                <a:lnSpc>
                  <a:spcPct val="85000"/>
                </a:lnSpc>
                <a:spcBef>
                  <a:spcPts val="600"/>
                </a:spcBef>
                <a:buClr>
                  <a:srgbClr val="00B0F0"/>
                </a:buClr>
              </a:pPr>
              <a:r>
                <a:rPr lang="ru-RU" sz="1100" dirty="0">
                  <a:latin typeface="+mj-lt"/>
                  <a:ea typeface="Tahoma" panose="020B0604030504040204" pitchFamily="34" charset="0"/>
                  <a:cs typeface="Tahoma" panose="020B0604030504040204" pitchFamily="34" charset="0"/>
                </a:rPr>
                <a:t>Российская гриппозная </a:t>
              </a:r>
              <a:r>
                <a:rPr lang="ru-RU" sz="1100" dirty="0" err="1">
                  <a:latin typeface="+mj-lt"/>
                  <a:ea typeface="Tahoma" panose="020B0604030504040204" pitchFamily="34" charset="0"/>
                  <a:cs typeface="Tahoma" panose="020B0604030504040204" pitchFamily="34" charset="0"/>
                </a:rPr>
                <a:t>тривалентная</a:t>
              </a:r>
              <a:r>
                <a:rPr lang="ru-RU" sz="1100" dirty="0">
                  <a:latin typeface="+mj-lt"/>
                  <a:ea typeface="Tahoma" panose="020B0604030504040204" pitchFamily="34" charset="0"/>
                  <a:cs typeface="Tahoma" panose="020B0604030504040204" pitchFamily="34" charset="0"/>
                </a:rPr>
                <a:t> инактивированная </a:t>
              </a:r>
              <a:r>
                <a:rPr lang="ru-RU" sz="1100" dirty="0" smtClean="0">
                  <a:latin typeface="+mj-lt"/>
                  <a:ea typeface="Tahoma" panose="020B0604030504040204" pitchFamily="34" charset="0"/>
                  <a:cs typeface="Tahoma" panose="020B0604030504040204" pitchFamily="34" charset="0"/>
                </a:rPr>
                <a:t>полимер-субъединичная </a:t>
              </a:r>
              <a:r>
                <a:rPr lang="ru-RU" sz="1100" dirty="0">
                  <a:latin typeface="+mj-lt"/>
                  <a:ea typeface="Tahoma" panose="020B0604030504040204" pitchFamily="34" charset="0"/>
                  <a:cs typeface="Tahoma" panose="020B0604030504040204" pitchFamily="34" charset="0"/>
                </a:rPr>
                <a:t>вакцина, не содержащая </a:t>
              </a:r>
              <a:r>
                <a:rPr lang="ru-RU" sz="1100" dirty="0" smtClean="0">
                  <a:latin typeface="+mj-lt"/>
                  <a:ea typeface="Tahoma" panose="020B0604030504040204" pitchFamily="34" charset="0"/>
                  <a:cs typeface="Tahoma" panose="020B0604030504040204" pitchFamily="34" charset="0"/>
                </a:rPr>
                <a:t>консервантов в индивидуальных шприцах.</a:t>
              </a:r>
              <a:endParaRPr lang="ru-RU" sz="1100" dirty="0">
                <a:latin typeface="+mj-lt"/>
                <a:ea typeface="Tahoma" panose="020B0604030504040204" pitchFamily="34" charset="0"/>
                <a:cs typeface="Tahoma" panose="020B0604030504040204" pitchFamily="34" charset="0"/>
              </a:endParaRPr>
            </a:p>
          </p:txBody>
        </p:sp>
      </p:gr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1915" y="1325526"/>
            <a:ext cx="1474006" cy="1181645"/>
          </a:xfrm>
          <a:prstGeom prst="rect">
            <a:avLst/>
          </a:prstGeom>
        </p:spPr>
      </p:pic>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2992" y="5531700"/>
            <a:ext cx="1872842" cy="936104"/>
          </a:xfrm>
          <a:prstGeom prst="rect">
            <a:avLst/>
          </a:prstGeom>
        </p:spPr>
      </p:pic>
      <p:sp>
        <p:nvSpPr>
          <p:cNvPr id="42" name="Текст 5"/>
          <p:cNvSpPr txBox="1">
            <a:spLocks/>
          </p:cNvSpPr>
          <p:nvPr/>
        </p:nvSpPr>
        <p:spPr>
          <a:xfrm>
            <a:off x="10987632" y="2434508"/>
            <a:ext cx="2179864" cy="3112631"/>
          </a:xfrm>
          <a:prstGeom prst="rect">
            <a:avLst/>
          </a:prstGeom>
        </p:spPr>
        <p:txBody>
          <a:bodyPr anchor="ct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Bef>
                <a:spcPts val="600"/>
              </a:spcBef>
            </a:pPr>
            <a:r>
              <a:rPr lang="ru-RU" sz="1100" kern="0" dirty="0">
                <a:solidFill>
                  <a:sysClr val="windowText" lastClr="000000"/>
                </a:solidFill>
                <a:latin typeface="+mj-lt"/>
              </a:rPr>
              <a:t>Современный препарат для нормализации сна </a:t>
            </a:r>
            <a:r>
              <a:rPr lang="en-US" sz="1100" kern="0" dirty="0" smtClean="0">
                <a:solidFill>
                  <a:sysClr val="windowText" lastClr="000000"/>
                </a:solidFill>
                <a:latin typeface="+mj-lt"/>
              </a:rPr>
              <a:t/>
            </a:r>
            <a:br>
              <a:rPr lang="en-US" sz="1100" kern="0" dirty="0" smtClean="0">
                <a:solidFill>
                  <a:sysClr val="windowText" lastClr="000000"/>
                </a:solidFill>
                <a:latin typeface="+mj-lt"/>
              </a:rPr>
            </a:br>
            <a:r>
              <a:rPr lang="ru-RU" sz="1100" kern="0" dirty="0" smtClean="0">
                <a:solidFill>
                  <a:sysClr val="windowText" lastClr="000000"/>
                </a:solidFill>
                <a:latin typeface="+mj-lt"/>
              </a:rPr>
              <a:t>и </a:t>
            </a:r>
            <a:r>
              <a:rPr lang="ru-RU" sz="1100" kern="0" dirty="0">
                <a:solidFill>
                  <a:sysClr val="windowText" lastClr="000000"/>
                </a:solidFill>
                <a:latin typeface="+mj-lt"/>
              </a:rPr>
              <a:t>организации биоритмов человека. </a:t>
            </a:r>
            <a:r>
              <a:rPr lang="ru-RU" sz="1100" kern="0" dirty="0" err="1">
                <a:solidFill>
                  <a:sysClr val="windowText" lastClr="000000"/>
                </a:solidFill>
                <a:latin typeface="+mj-lt"/>
              </a:rPr>
              <a:t>Велсон</a:t>
            </a:r>
            <a:r>
              <a:rPr lang="ru-RU" sz="1100" kern="0" baseline="30000" dirty="0">
                <a:solidFill>
                  <a:sysClr val="windowText" lastClr="000000"/>
                </a:solidFill>
                <a:latin typeface="+mj-lt"/>
              </a:rPr>
              <a:t>®</a:t>
            </a:r>
            <a:r>
              <a:rPr lang="ru-RU" sz="1100" kern="0" dirty="0">
                <a:solidFill>
                  <a:sysClr val="windowText" lastClr="000000"/>
                </a:solidFill>
                <a:latin typeface="+mj-lt"/>
              </a:rPr>
              <a:t> регулирует цикл </a:t>
            </a:r>
            <a:r>
              <a:rPr lang="en-US" sz="1100" kern="0" dirty="0" smtClean="0">
                <a:solidFill>
                  <a:sysClr val="windowText" lastClr="000000"/>
                </a:solidFill>
                <a:latin typeface="+mj-lt"/>
              </a:rPr>
              <a:t/>
            </a:r>
            <a:br>
              <a:rPr lang="en-US" sz="1100" kern="0" dirty="0" smtClean="0">
                <a:solidFill>
                  <a:sysClr val="windowText" lastClr="000000"/>
                </a:solidFill>
                <a:latin typeface="+mj-lt"/>
              </a:rPr>
            </a:br>
            <a:r>
              <a:rPr lang="ru-RU" sz="1100" kern="0" dirty="0" smtClean="0">
                <a:solidFill>
                  <a:sysClr val="windowText" lastClr="000000"/>
                </a:solidFill>
                <a:latin typeface="+mj-lt"/>
              </a:rPr>
              <a:t>сон-бодрствование</a:t>
            </a:r>
            <a:r>
              <a:rPr lang="ru-RU" sz="1100" kern="0" dirty="0">
                <a:solidFill>
                  <a:sysClr val="windowText" lastClr="000000"/>
                </a:solidFill>
                <a:latin typeface="+mj-lt"/>
              </a:rPr>
              <a:t>, способствует ускорению засыпания, адаптации </a:t>
            </a:r>
            <a:r>
              <a:rPr lang="en-US" sz="1100" kern="0" dirty="0" smtClean="0">
                <a:solidFill>
                  <a:sysClr val="windowText" lastClr="000000"/>
                </a:solidFill>
                <a:latin typeface="+mj-lt"/>
              </a:rPr>
              <a:t/>
            </a:r>
            <a:br>
              <a:rPr lang="en-US" sz="1100" kern="0" dirty="0" smtClean="0">
                <a:solidFill>
                  <a:sysClr val="windowText" lastClr="000000"/>
                </a:solidFill>
                <a:latin typeface="+mj-lt"/>
              </a:rPr>
            </a:br>
            <a:r>
              <a:rPr lang="ru-RU" sz="1100" kern="0" dirty="0" smtClean="0">
                <a:solidFill>
                  <a:sysClr val="windowText" lastClr="000000"/>
                </a:solidFill>
                <a:latin typeface="+mj-lt"/>
              </a:rPr>
              <a:t>к </a:t>
            </a:r>
            <a:r>
              <a:rPr lang="ru-RU" sz="1100" kern="0" dirty="0">
                <a:solidFill>
                  <a:sysClr val="windowText" lastClr="000000"/>
                </a:solidFill>
                <a:latin typeface="+mj-lt"/>
              </a:rPr>
              <a:t>смене часовых поясов (</a:t>
            </a:r>
            <a:r>
              <a:rPr lang="ru-RU" sz="1100" kern="0" dirty="0" err="1">
                <a:solidFill>
                  <a:sysClr val="windowText" lastClr="000000"/>
                </a:solidFill>
                <a:latin typeface="+mj-lt"/>
              </a:rPr>
              <a:t>джетлаг</a:t>
            </a:r>
            <a:r>
              <a:rPr lang="ru-RU" sz="1100" kern="0" dirty="0">
                <a:solidFill>
                  <a:sysClr val="windowText" lastClr="000000"/>
                </a:solidFill>
                <a:latin typeface="+mj-lt"/>
              </a:rPr>
              <a:t>) и изменениям погодных условий </a:t>
            </a:r>
            <a:r>
              <a:rPr lang="en-US" sz="1100" kern="0" dirty="0" smtClean="0">
                <a:solidFill>
                  <a:sysClr val="windowText" lastClr="000000"/>
                </a:solidFill>
                <a:latin typeface="+mj-lt"/>
              </a:rPr>
              <a:t/>
            </a:r>
            <a:br>
              <a:rPr lang="en-US" sz="1100" kern="0" dirty="0" smtClean="0">
                <a:solidFill>
                  <a:sysClr val="windowText" lastClr="000000"/>
                </a:solidFill>
                <a:latin typeface="+mj-lt"/>
              </a:rPr>
            </a:br>
            <a:r>
              <a:rPr lang="ru-RU" sz="1100" kern="0" dirty="0" smtClean="0">
                <a:solidFill>
                  <a:sysClr val="windowText" lastClr="000000"/>
                </a:solidFill>
                <a:latin typeface="+mj-lt"/>
              </a:rPr>
              <a:t>у </a:t>
            </a:r>
            <a:r>
              <a:rPr lang="ru-RU" sz="1100" kern="0" dirty="0">
                <a:solidFill>
                  <a:sysClr val="windowText" lastClr="000000"/>
                </a:solidFill>
                <a:latin typeface="+mj-lt"/>
              </a:rPr>
              <a:t>метеочувствительных людей. Положительно влияет на эмоционально-личностную сферу (настроение) </a:t>
            </a:r>
            <a:r>
              <a:rPr lang="en-US" sz="1100" kern="0" dirty="0" smtClean="0">
                <a:solidFill>
                  <a:sysClr val="windowText" lastClr="000000"/>
                </a:solidFill>
                <a:latin typeface="+mj-lt"/>
              </a:rPr>
              <a:t/>
            </a:r>
            <a:br>
              <a:rPr lang="en-US" sz="1100" kern="0" dirty="0" smtClean="0">
                <a:solidFill>
                  <a:sysClr val="windowText" lastClr="000000"/>
                </a:solidFill>
                <a:latin typeface="+mj-lt"/>
              </a:rPr>
            </a:br>
            <a:r>
              <a:rPr lang="ru-RU" sz="1100" kern="0" dirty="0" smtClean="0">
                <a:solidFill>
                  <a:sysClr val="windowText" lastClr="000000"/>
                </a:solidFill>
                <a:latin typeface="+mj-lt"/>
              </a:rPr>
              <a:t>и </a:t>
            </a:r>
            <a:r>
              <a:rPr lang="ru-RU" sz="1100" kern="0" dirty="0">
                <a:solidFill>
                  <a:sysClr val="windowText" lastClr="000000"/>
                </a:solidFill>
                <a:latin typeface="+mj-lt"/>
              </a:rPr>
              <a:t>интеллектуально-</a:t>
            </a:r>
            <a:r>
              <a:rPr lang="ru-RU" sz="1100" kern="0" dirty="0" err="1">
                <a:solidFill>
                  <a:sysClr val="windowText" lastClr="000000"/>
                </a:solidFill>
                <a:latin typeface="+mj-lt"/>
              </a:rPr>
              <a:t>мнестические</a:t>
            </a:r>
            <a:r>
              <a:rPr lang="ru-RU" sz="1100" kern="0" dirty="0">
                <a:solidFill>
                  <a:sysClr val="windowText" lastClr="000000"/>
                </a:solidFill>
                <a:latin typeface="+mj-lt"/>
              </a:rPr>
              <a:t> функции мозга (интеллект, память</a:t>
            </a:r>
            <a:r>
              <a:rPr lang="ru-RU" sz="1100" kern="0" dirty="0" smtClean="0">
                <a:solidFill>
                  <a:sysClr val="windowText" lastClr="000000"/>
                </a:solidFill>
                <a:latin typeface="+mj-lt"/>
              </a:rPr>
              <a:t>).</a:t>
            </a:r>
          </a:p>
        </p:txBody>
      </p:sp>
    </p:spTree>
    <p:extLst>
      <p:ext uri="{BB962C8B-B14F-4D97-AF65-F5344CB8AC3E}">
        <p14:creationId xmlns:p14="http://schemas.microsoft.com/office/powerpoint/2010/main" val="3137805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ddoor\design\Петровакс\#Дизайн внутренних материалов\Исходники\Упаковки\Petr2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4" t="11198" r="5507"/>
          <a:stretch/>
        </p:blipFill>
        <p:spPr bwMode="auto">
          <a:xfrm>
            <a:off x="829553" y="4033453"/>
            <a:ext cx="3060340" cy="193291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ddoor\design\BOEHRINGER INGELHEIM\#logo\BILogow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2510" y="4789537"/>
            <a:ext cx="1188132" cy="89078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ddoor\design\BOEHRINGER INGELHEIM\#logo\BILogow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714" y="3349377"/>
            <a:ext cx="1188132" cy="890789"/>
          </a:xfrm>
          <a:prstGeom prst="rect">
            <a:avLst/>
          </a:prstGeom>
          <a:noFill/>
          <a:extLst>
            <a:ext uri="{909E8E84-426E-40DD-AFC4-6F175D3DCCD1}">
              <a14:hiddenFill xmlns:a14="http://schemas.microsoft.com/office/drawing/2010/main">
                <a:solidFill>
                  <a:srgbClr val="FFFFFF"/>
                </a:solidFill>
              </a14:hiddenFill>
            </a:ext>
          </a:extLst>
        </p:spPr>
      </p:pic>
      <p:sp>
        <p:nvSpPr>
          <p:cNvPr id="38" name="object 8"/>
          <p:cNvSpPr/>
          <p:nvPr/>
        </p:nvSpPr>
        <p:spPr>
          <a:xfrm>
            <a:off x="9484258" y="2410603"/>
            <a:ext cx="3636404" cy="3315038"/>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latin typeface="+mj-lt"/>
            </a:endParaRPr>
          </a:p>
        </p:txBody>
      </p:sp>
      <p:sp>
        <p:nvSpPr>
          <p:cNvPr id="3" name="Текст 2"/>
          <p:cNvSpPr>
            <a:spLocks noGrp="1"/>
          </p:cNvSpPr>
          <p:nvPr>
            <p:ph type="body" sz="quarter" idx="21"/>
          </p:nvPr>
        </p:nvSpPr>
        <p:spPr/>
        <p:txBody>
          <a:bodyPr/>
          <a:lstStyle/>
          <a:p>
            <a:r>
              <a:rPr lang="ru-RU" dirty="0" smtClean="0">
                <a:latin typeface="+mj-lt"/>
              </a:rPr>
              <a:t>0</a:t>
            </a:r>
            <a:r>
              <a:rPr lang="en-US" dirty="0" smtClean="0">
                <a:latin typeface="+mj-lt"/>
              </a:rPr>
              <a:t>4</a:t>
            </a:r>
            <a:endParaRPr lang="ru-RU" baseline="30000" dirty="0">
              <a:latin typeface="+mj-lt"/>
            </a:endParaRPr>
          </a:p>
        </p:txBody>
      </p:sp>
      <p:pic>
        <p:nvPicPr>
          <p:cNvPr id="5123" name="Picture 3" descr="\\mddoor\design\Петровакс\#Дизайн внутренних материалов\Исходники\Упаковки\в хорошем качестве\metalize_b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4298" y="3205361"/>
            <a:ext cx="3028797" cy="1468528"/>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6708719" y="0"/>
            <a:ext cx="6727900" cy="1333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3600" b="1" baseline="30000">
              <a:solidFill>
                <a:schemeClr val="accent1"/>
              </a:solidFill>
              <a:latin typeface="+mj-lt"/>
            </a:endParaRPr>
          </a:p>
        </p:txBody>
      </p:sp>
      <p:sp>
        <p:nvSpPr>
          <p:cNvPr id="18" name="Текст 4"/>
          <p:cNvSpPr txBox="1">
            <a:spLocks/>
          </p:cNvSpPr>
          <p:nvPr/>
        </p:nvSpPr>
        <p:spPr>
          <a:xfrm>
            <a:off x="6904689" y="144551"/>
            <a:ext cx="6437981" cy="1152599"/>
          </a:xfrm>
          <a:prstGeom prst="rect">
            <a:avLst/>
          </a:prstGeom>
          <a:ln>
            <a:noFill/>
          </a:ln>
        </p:spPr>
        <p:txBody>
          <a:bodyPr anchor="ctr"/>
          <a:lstStyle>
            <a:lvl1pPr marL="0" algn="r">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80000"/>
              </a:lnSpc>
            </a:pPr>
            <a:r>
              <a:rPr lang="ru-RU" sz="2600" kern="0" dirty="0">
                <a:solidFill>
                  <a:srgbClr val="00587C"/>
                </a:solidFill>
                <a:latin typeface="+mj-lt"/>
              </a:rPr>
              <a:t>МЕЖДУНАРОДНЫЕ ПРОЕКТЫ </a:t>
            </a:r>
          </a:p>
          <a:p>
            <a:pPr algn="l">
              <a:lnSpc>
                <a:spcPct val="80000"/>
              </a:lnSpc>
            </a:pPr>
            <a:r>
              <a:rPr lang="ru-RU" sz="2000" kern="0" dirty="0">
                <a:solidFill>
                  <a:srgbClr val="00587C"/>
                </a:solidFill>
                <a:latin typeface="+mj-lt"/>
              </a:rPr>
              <a:t>ЛОКАЛИЗОВАННЫЕ ПРЕПАРАТЫ</a:t>
            </a:r>
            <a:endParaRPr lang="ru-RU" sz="2000" kern="0" baseline="30000" dirty="0">
              <a:solidFill>
                <a:srgbClr val="00587C"/>
              </a:solidFill>
              <a:latin typeface="+mj-lt"/>
            </a:endParaRPr>
          </a:p>
        </p:txBody>
      </p:sp>
      <p:sp>
        <p:nvSpPr>
          <p:cNvPr id="19" name="object 5"/>
          <p:cNvSpPr/>
          <p:nvPr/>
        </p:nvSpPr>
        <p:spPr>
          <a:xfrm>
            <a:off x="842073" y="2386977"/>
            <a:ext cx="3061565" cy="3878723"/>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latin typeface="+mj-lt"/>
            </a:endParaRPr>
          </a:p>
        </p:txBody>
      </p:sp>
      <p:sp>
        <p:nvSpPr>
          <p:cNvPr id="22" name="object 9"/>
          <p:cNvSpPr/>
          <p:nvPr/>
        </p:nvSpPr>
        <p:spPr>
          <a:xfrm>
            <a:off x="418744" y="2881325"/>
            <a:ext cx="1609090" cy="810260"/>
          </a:xfrm>
          <a:custGeom>
            <a:avLst/>
            <a:gdLst/>
            <a:ahLst/>
            <a:cxnLst/>
            <a:rect l="l" t="t" r="r" b="b"/>
            <a:pathLst>
              <a:path w="1609089"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sp>
        <p:nvSpPr>
          <p:cNvPr id="25" name="object 7"/>
          <p:cNvSpPr/>
          <p:nvPr/>
        </p:nvSpPr>
        <p:spPr>
          <a:xfrm>
            <a:off x="1671390" y="516712"/>
            <a:ext cx="5010150" cy="2040577"/>
          </a:xfrm>
          <a:custGeom>
            <a:avLst/>
            <a:gdLst/>
            <a:ahLst/>
            <a:cxnLst/>
            <a:rect l="l" t="t" r="r" b="b"/>
            <a:pathLst>
              <a:path w="5010150" h="2783204">
                <a:moveTo>
                  <a:pt x="0" y="2782595"/>
                </a:moveTo>
                <a:lnTo>
                  <a:pt x="5010099" y="2782595"/>
                </a:lnTo>
                <a:lnTo>
                  <a:pt x="5010099" y="0"/>
                </a:lnTo>
                <a:lnTo>
                  <a:pt x="0" y="0"/>
                </a:lnTo>
                <a:lnTo>
                  <a:pt x="0" y="2782595"/>
                </a:lnTo>
                <a:close/>
              </a:path>
            </a:pathLst>
          </a:custGeom>
          <a:solidFill>
            <a:schemeClr val="bg1"/>
          </a:solidFill>
          <a:ln w="25400">
            <a:solidFill>
              <a:srgbClr val="034EA2"/>
            </a:solidFill>
            <a:miter lim="800000"/>
          </a:ln>
        </p:spPr>
        <p:txBody>
          <a:bodyPr wrap="square" lIns="0" tIns="0" rIns="0" bIns="0" rtlCol="0"/>
          <a:lstStyle/>
          <a:p>
            <a:endParaRPr>
              <a:latin typeface="+mj-lt"/>
            </a:endParaRPr>
          </a:p>
        </p:txBody>
      </p:sp>
      <p:sp>
        <p:nvSpPr>
          <p:cNvPr id="26" name="object 17"/>
          <p:cNvSpPr txBox="1"/>
          <p:nvPr/>
        </p:nvSpPr>
        <p:spPr>
          <a:xfrm>
            <a:off x="6912865" y="1333153"/>
            <a:ext cx="6511036" cy="1564211"/>
          </a:xfrm>
          <a:prstGeom prst="rect">
            <a:avLst/>
          </a:prstGeom>
          <a:solidFill>
            <a:schemeClr val="bg1"/>
          </a:solidFill>
          <a:ln w="25399">
            <a:solidFill>
              <a:srgbClr val="034EA2"/>
            </a:solidFill>
            <a:miter lim="800000"/>
          </a:ln>
        </p:spPr>
        <p:txBody>
          <a:bodyPr vert="horz" wrap="square" lIns="0" tIns="0" rIns="0" bIns="0" rtlCol="0">
            <a:spAutoFit/>
          </a:bodyPr>
          <a:lstStyle/>
          <a:p>
            <a:pPr marL="253365" marR="189865">
              <a:lnSpc>
                <a:spcPct val="107100"/>
              </a:lnSpc>
            </a:pPr>
            <a:endParaRPr lang="ru-RU" sz="1400" smtClean="0">
              <a:latin typeface="+mj-lt"/>
              <a:cs typeface="Verdana"/>
            </a:endParaRPr>
          </a:p>
          <a:p>
            <a:pPr marL="253365" marR="189865">
              <a:lnSpc>
                <a:spcPct val="107100"/>
              </a:lnSpc>
            </a:pPr>
            <a:r>
              <a:rPr lang="ru-RU" sz="1400" smtClean="0">
                <a:latin typeface="+mj-lt"/>
                <a:cs typeface="Verdana"/>
              </a:rPr>
              <a:t/>
            </a:r>
            <a:br>
              <a:rPr lang="ru-RU" sz="1400" smtClean="0">
                <a:latin typeface="+mj-lt"/>
                <a:cs typeface="Verdana"/>
              </a:rPr>
            </a:b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a:latin typeface="+mj-lt"/>
              <a:cs typeface="Verdana"/>
            </a:endParaRPr>
          </a:p>
          <a:p>
            <a:pPr marL="253365" marR="189865">
              <a:lnSpc>
                <a:spcPct val="107100"/>
              </a:lnSpc>
            </a:pPr>
            <a:endParaRPr lang="ru-RU" sz="1100" smtClean="0">
              <a:latin typeface="+mj-lt"/>
              <a:cs typeface="Verdana"/>
            </a:endParaRPr>
          </a:p>
        </p:txBody>
      </p:sp>
      <p:sp>
        <p:nvSpPr>
          <p:cNvPr id="27" name="Текст 30"/>
          <p:cNvSpPr txBox="1">
            <a:spLocks/>
          </p:cNvSpPr>
          <p:nvPr/>
        </p:nvSpPr>
        <p:spPr>
          <a:xfrm>
            <a:off x="231230" y="2845321"/>
            <a:ext cx="4032448" cy="57606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dirty="0" err="1">
                <a:solidFill>
                  <a:sysClr val="windowText" lastClr="000000"/>
                </a:solidFill>
                <a:latin typeface="+mj-lt"/>
              </a:rPr>
              <a:t>Превенар</a:t>
            </a:r>
            <a:r>
              <a:rPr lang="ru-RU" sz="2800" kern="0" baseline="30000" dirty="0">
                <a:solidFill>
                  <a:sysClr val="windowText" lastClr="000000"/>
                </a:solidFill>
                <a:latin typeface="+mj-lt"/>
              </a:rPr>
              <a:t>®</a:t>
            </a:r>
            <a:r>
              <a:rPr lang="ru-RU" sz="2800" kern="0" dirty="0">
                <a:solidFill>
                  <a:sysClr val="windowText" lastClr="000000"/>
                </a:solidFill>
                <a:latin typeface="+mj-lt"/>
              </a:rPr>
              <a:t> 13</a:t>
            </a:r>
          </a:p>
        </p:txBody>
      </p:sp>
      <p:sp>
        <p:nvSpPr>
          <p:cNvPr id="28" name="Текст 5"/>
          <p:cNvSpPr txBox="1">
            <a:spLocks/>
          </p:cNvSpPr>
          <p:nvPr/>
        </p:nvSpPr>
        <p:spPr>
          <a:xfrm>
            <a:off x="1887414" y="684818"/>
            <a:ext cx="4665411" cy="1704365"/>
          </a:xfrm>
          <a:prstGeom prst="rect">
            <a:avLst/>
          </a:prstGeom>
        </p:spPr>
        <p:txBody>
          <a:bodyPr anchor="ct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Bef>
                <a:spcPts val="400"/>
              </a:spcBef>
            </a:pPr>
            <a:r>
              <a:rPr lang="ru-RU" sz="1100" kern="0" dirty="0">
                <a:solidFill>
                  <a:sysClr val="windowText" lastClr="000000"/>
                </a:solidFill>
                <a:latin typeface="+mj-lt"/>
              </a:rPr>
              <a:t>Вакцина для профилактики пневмококковых инфекций, вызываемых бактерией </a:t>
            </a:r>
            <a:r>
              <a:rPr lang="ru-RU" sz="1100" kern="0" dirty="0" err="1">
                <a:solidFill>
                  <a:sysClr val="windowText" lastClr="000000"/>
                </a:solidFill>
                <a:latin typeface="+mj-lt"/>
              </a:rPr>
              <a:t>Streptococсus</a:t>
            </a:r>
            <a:r>
              <a:rPr lang="ru-RU" sz="1100" kern="0" dirty="0">
                <a:solidFill>
                  <a:sysClr val="windowText" lastClr="000000"/>
                </a:solidFill>
                <a:latin typeface="+mj-lt"/>
              </a:rPr>
              <a:t> </a:t>
            </a:r>
            <a:r>
              <a:rPr lang="ru-RU" sz="1100" kern="0" dirty="0" err="1">
                <a:solidFill>
                  <a:sysClr val="windowText" lastClr="000000"/>
                </a:solidFill>
                <a:latin typeface="+mj-lt"/>
              </a:rPr>
              <a:t>pneumoniae</a:t>
            </a:r>
            <a:r>
              <a:rPr lang="ru-RU" sz="1100" kern="0" dirty="0">
                <a:solidFill>
                  <a:sysClr val="windowText" lastClr="000000"/>
                </a:solidFill>
                <a:latin typeface="+mj-lt"/>
              </a:rPr>
              <a:t> серотипов 1, 3, 4, 5, 6А, 6B, 7F, 9V, 14, 18C, 19A,19F, 23F, таких </a:t>
            </a:r>
            <a:r>
              <a:rPr lang="ru-RU" sz="1100" kern="0" dirty="0" smtClean="0">
                <a:solidFill>
                  <a:sysClr val="windowText" lastClr="000000"/>
                </a:solidFill>
                <a:latin typeface="+mj-lt"/>
              </a:rPr>
              <a:t/>
            </a:r>
            <a:br>
              <a:rPr lang="ru-RU" sz="1100" kern="0" dirty="0" smtClean="0">
                <a:solidFill>
                  <a:sysClr val="windowText" lastClr="000000"/>
                </a:solidFill>
                <a:latin typeface="+mj-lt"/>
              </a:rPr>
            </a:br>
            <a:r>
              <a:rPr lang="ru-RU" sz="1100" kern="0" dirty="0" smtClean="0">
                <a:solidFill>
                  <a:sysClr val="windowText" lastClr="000000"/>
                </a:solidFill>
                <a:latin typeface="+mj-lt"/>
              </a:rPr>
              <a:t>как </a:t>
            </a:r>
            <a:r>
              <a:rPr lang="ru-RU" sz="1100" kern="0" dirty="0">
                <a:solidFill>
                  <a:sysClr val="windowText" lastClr="000000"/>
                </a:solidFill>
                <a:latin typeface="+mj-lt"/>
              </a:rPr>
              <a:t>сепсис, бактериемия, менингит, пневмония и острый средний отит.</a:t>
            </a:r>
          </a:p>
          <a:p>
            <a:pPr>
              <a:lnSpc>
                <a:spcPct val="90000"/>
              </a:lnSpc>
              <a:spcBef>
                <a:spcPts val="400"/>
              </a:spcBef>
            </a:pPr>
            <a:r>
              <a:rPr lang="ru-RU" sz="1100" kern="0" dirty="0">
                <a:solidFill>
                  <a:sysClr val="windowText" lastClr="000000"/>
                </a:solidFill>
                <a:latin typeface="+mj-lt"/>
              </a:rPr>
              <a:t>Рекомендована с 2-х месяцев жизни и далее </a:t>
            </a:r>
            <a:r>
              <a:rPr lang="ru-RU" sz="1100" kern="0" dirty="0" smtClean="0">
                <a:solidFill>
                  <a:sysClr val="windowText" lastClr="000000"/>
                </a:solidFill>
                <a:latin typeface="+mj-lt"/>
              </a:rPr>
              <a:t/>
            </a:r>
            <a:br>
              <a:rPr lang="ru-RU" sz="1100" kern="0" dirty="0" smtClean="0">
                <a:solidFill>
                  <a:sysClr val="windowText" lastClr="000000"/>
                </a:solidFill>
                <a:latin typeface="+mj-lt"/>
              </a:rPr>
            </a:br>
            <a:r>
              <a:rPr lang="ru-RU" sz="1100" kern="0" dirty="0" smtClean="0">
                <a:solidFill>
                  <a:sysClr val="windowText" lastClr="000000"/>
                </a:solidFill>
                <a:latin typeface="+mj-lt"/>
              </a:rPr>
              <a:t>без </a:t>
            </a:r>
            <a:r>
              <a:rPr lang="ru-RU" sz="1100" kern="0" dirty="0">
                <a:solidFill>
                  <a:sysClr val="windowText" lastClr="000000"/>
                </a:solidFill>
                <a:latin typeface="+mj-lt"/>
              </a:rPr>
              <a:t>ограничения по возрасту. </a:t>
            </a:r>
          </a:p>
          <a:p>
            <a:pPr>
              <a:lnSpc>
                <a:spcPct val="90000"/>
              </a:lnSpc>
              <a:spcBef>
                <a:spcPts val="400"/>
              </a:spcBef>
            </a:pPr>
            <a:r>
              <a:rPr lang="ru-RU" sz="1100" kern="0" dirty="0" smtClean="0">
                <a:solidFill>
                  <a:sysClr val="windowText" lastClr="000000"/>
                </a:solidFill>
                <a:latin typeface="+mj-lt"/>
              </a:rPr>
              <a:t>Выпускается «Петровакс» </a:t>
            </a:r>
            <a:r>
              <a:rPr lang="ru-RU" sz="1100" kern="0" dirty="0">
                <a:solidFill>
                  <a:sysClr val="windowText" lastClr="000000"/>
                </a:solidFill>
                <a:latin typeface="+mj-lt"/>
              </a:rPr>
              <a:t>по полному циклу производства готовой лекарственной формы в рамках сотрудничества с компанией Pfizer.</a:t>
            </a:r>
          </a:p>
        </p:txBody>
      </p:sp>
      <p:sp>
        <p:nvSpPr>
          <p:cNvPr id="16" name="Прямоугольник 15"/>
          <p:cNvSpPr/>
          <p:nvPr/>
        </p:nvSpPr>
        <p:spPr>
          <a:xfrm>
            <a:off x="1059322" y="3313373"/>
            <a:ext cx="2196244" cy="584775"/>
          </a:xfrm>
          <a:prstGeom prst="rect">
            <a:avLst/>
          </a:prstGeom>
        </p:spPr>
        <p:txBody>
          <a:bodyPr wrap="square">
            <a:spAutoFit/>
          </a:bodyPr>
          <a:lstStyle/>
          <a:p>
            <a:pPr algn="r"/>
            <a:r>
              <a:rPr lang="ru-RU" sz="800">
                <a:latin typeface="+mj-lt"/>
              </a:rPr>
              <a:t>(вакцина пневмококковая </a:t>
            </a:r>
            <a:r>
              <a:rPr lang="ru-RU" sz="800" smtClean="0">
                <a:latin typeface="+mj-lt"/>
              </a:rPr>
              <a:t>полисахаридная </a:t>
            </a:r>
            <a:r>
              <a:rPr lang="ru-RU" sz="800">
                <a:latin typeface="+mj-lt"/>
              </a:rPr>
              <a:t>конъюгированная </a:t>
            </a:r>
            <a:r>
              <a:rPr lang="ru-RU" sz="800" smtClean="0">
                <a:latin typeface="+mj-lt"/>
              </a:rPr>
              <a:t>адсорбированная</a:t>
            </a:r>
            <a:r>
              <a:rPr lang="ru-RU" sz="800">
                <a:latin typeface="+mj-lt"/>
              </a:rPr>
              <a:t>, тринадцативалентная</a:t>
            </a:r>
            <a:r>
              <a:rPr lang="ru-RU" sz="800" smtClean="0">
                <a:latin typeface="+mj-lt"/>
              </a:rPr>
              <a:t>)</a:t>
            </a:r>
            <a:endParaRPr lang="ru-RU" sz="800">
              <a:latin typeface="+mj-lt"/>
            </a:endParaRPr>
          </a:p>
        </p:txBody>
      </p:sp>
      <p:pic>
        <p:nvPicPr>
          <p:cNvPr id="31" name="Picture 2" descr="\\mddoor\design\Петровакс\#Дизайн внутренних материалов\Исходники\Упаковки\в хорошем качестве\Actilize_box.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8932"/>
          <a:stretch/>
        </p:blipFill>
        <p:spPr bwMode="auto">
          <a:xfrm>
            <a:off x="4623718" y="3853433"/>
            <a:ext cx="2268251" cy="2302242"/>
          </a:xfrm>
          <a:prstGeom prst="rect">
            <a:avLst/>
          </a:prstGeom>
          <a:noFill/>
          <a:extLst>
            <a:ext uri="{909E8E84-426E-40DD-AFC4-6F175D3DCCD1}">
              <a14:hiddenFill xmlns:a14="http://schemas.microsoft.com/office/drawing/2010/main">
                <a:solidFill>
                  <a:srgbClr val="FFFFFF"/>
                </a:solidFill>
              </a14:hiddenFill>
            </a:ext>
          </a:extLst>
        </p:spPr>
      </p:pic>
      <p:sp>
        <p:nvSpPr>
          <p:cNvPr id="32" name="object 8"/>
          <p:cNvSpPr/>
          <p:nvPr/>
        </p:nvSpPr>
        <p:spPr>
          <a:xfrm>
            <a:off x="4407694" y="3166687"/>
            <a:ext cx="3636404" cy="3495058"/>
          </a:xfrm>
          <a:custGeom>
            <a:avLst/>
            <a:gdLst/>
            <a:ahLst/>
            <a:cxnLst/>
            <a:rect l="l" t="t" r="r" b="b"/>
            <a:pathLst>
              <a:path w="4262755" h="4184015">
                <a:moveTo>
                  <a:pt x="0" y="4183583"/>
                </a:moveTo>
                <a:lnTo>
                  <a:pt x="4262602" y="4183583"/>
                </a:lnTo>
                <a:lnTo>
                  <a:pt x="4262602" y="0"/>
                </a:lnTo>
                <a:lnTo>
                  <a:pt x="0" y="0"/>
                </a:lnTo>
                <a:lnTo>
                  <a:pt x="0" y="4183583"/>
                </a:lnTo>
                <a:close/>
              </a:path>
            </a:pathLst>
          </a:custGeom>
          <a:ln w="88900">
            <a:solidFill>
              <a:srgbClr val="00587C"/>
            </a:solidFill>
            <a:miter lim="800000"/>
          </a:ln>
        </p:spPr>
        <p:txBody>
          <a:bodyPr wrap="square" lIns="0" tIns="0" rIns="0" bIns="0" rtlCol="0"/>
          <a:lstStyle/>
          <a:p>
            <a:endParaRPr>
              <a:latin typeface="+mj-lt"/>
            </a:endParaRPr>
          </a:p>
        </p:txBody>
      </p:sp>
      <p:sp>
        <p:nvSpPr>
          <p:cNvPr id="33" name="object 17"/>
          <p:cNvSpPr txBox="1"/>
          <p:nvPr/>
        </p:nvSpPr>
        <p:spPr>
          <a:xfrm>
            <a:off x="5055766" y="6061495"/>
            <a:ext cx="7524836" cy="1284326"/>
          </a:xfrm>
          <a:prstGeom prst="rect">
            <a:avLst/>
          </a:prstGeom>
          <a:solidFill>
            <a:schemeClr val="bg1"/>
          </a:solidFill>
          <a:ln w="25399">
            <a:solidFill>
              <a:srgbClr val="034EA2"/>
            </a:solidFill>
            <a:miter lim="800000"/>
          </a:ln>
        </p:spPr>
        <p:txBody>
          <a:bodyPr vert="horz" wrap="square" lIns="0" tIns="0" rIns="0" bIns="0" rtlCol="0">
            <a:spAutoFit/>
          </a:bodyPr>
          <a:lstStyle/>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endParaRPr lang="ru-RU" sz="1400" smtClean="0">
              <a:latin typeface="+mj-lt"/>
              <a:cs typeface="Verdana"/>
            </a:endParaRPr>
          </a:p>
          <a:p>
            <a:pPr marL="253365" marR="189865">
              <a:lnSpc>
                <a:spcPct val="107100"/>
              </a:lnSpc>
            </a:pPr>
            <a:r>
              <a:rPr lang="ru-RU" sz="1100" smtClean="0">
                <a:latin typeface="+mj-lt"/>
                <a:cs typeface="Verdana"/>
              </a:rPr>
              <a:t/>
            </a:r>
            <a:br>
              <a:rPr lang="ru-RU" sz="1100" smtClean="0">
                <a:latin typeface="+mj-lt"/>
                <a:cs typeface="Verdana"/>
              </a:rPr>
            </a:br>
            <a:endParaRPr lang="ru-RU" sz="1100" smtClean="0">
              <a:latin typeface="+mj-lt"/>
              <a:cs typeface="Verdana"/>
            </a:endParaRPr>
          </a:p>
        </p:txBody>
      </p:sp>
      <p:sp>
        <p:nvSpPr>
          <p:cNvPr id="35" name="Текст 3"/>
          <p:cNvSpPr txBox="1">
            <a:spLocks/>
          </p:cNvSpPr>
          <p:nvPr/>
        </p:nvSpPr>
        <p:spPr>
          <a:xfrm>
            <a:off x="5235786" y="6069459"/>
            <a:ext cx="7236804" cy="1268399"/>
          </a:xfrm>
          <a:prstGeom prst="rect">
            <a:avLst/>
          </a:prstGeom>
        </p:spPr>
        <p:txBody>
          <a:bodyPr anchor="ct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Bef>
                <a:spcPts val="400"/>
              </a:spcBef>
            </a:pPr>
            <a:r>
              <a:rPr lang="ru-RU" sz="1100" kern="0" dirty="0">
                <a:solidFill>
                  <a:sysClr val="windowText" lastClr="000000"/>
                </a:solidFill>
                <a:latin typeface="+mj-lt"/>
              </a:rPr>
              <a:t>Биотехнологический </a:t>
            </a:r>
            <a:r>
              <a:rPr lang="ru-RU" sz="1100" kern="0" dirty="0" err="1">
                <a:solidFill>
                  <a:sysClr val="windowText" lastClr="000000"/>
                </a:solidFill>
                <a:latin typeface="+mj-lt"/>
              </a:rPr>
              <a:t>тромболитический</a:t>
            </a:r>
            <a:r>
              <a:rPr lang="ru-RU" sz="1100" kern="0" dirty="0">
                <a:solidFill>
                  <a:sysClr val="windowText" lastClr="000000"/>
                </a:solidFill>
                <a:latin typeface="+mj-lt"/>
              </a:rPr>
              <a:t> препарат, который используется не только </a:t>
            </a:r>
            <a:r>
              <a:rPr lang="ru-RU" sz="1100" kern="0" dirty="0" smtClean="0">
                <a:solidFill>
                  <a:sysClr val="windowText" lastClr="000000"/>
                </a:solidFill>
                <a:latin typeface="+mj-lt"/>
              </a:rPr>
              <a:t/>
            </a:r>
            <a:br>
              <a:rPr lang="ru-RU" sz="1100" kern="0" dirty="0" smtClean="0">
                <a:solidFill>
                  <a:sysClr val="windowText" lastClr="000000"/>
                </a:solidFill>
                <a:latin typeface="+mj-lt"/>
              </a:rPr>
            </a:br>
            <a:r>
              <a:rPr lang="ru-RU" sz="1100" kern="0" dirty="0" smtClean="0">
                <a:solidFill>
                  <a:sysClr val="windowText" lastClr="000000"/>
                </a:solidFill>
                <a:latin typeface="+mj-lt"/>
              </a:rPr>
              <a:t>при </a:t>
            </a:r>
            <a:r>
              <a:rPr lang="ru-RU" sz="1100" kern="0" dirty="0">
                <a:solidFill>
                  <a:sysClr val="windowText" lastClr="000000"/>
                </a:solidFill>
                <a:latin typeface="+mj-lt"/>
              </a:rPr>
              <a:t>инфаркте миокарда, </a:t>
            </a:r>
            <a:r>
              <a:rPr lang="ru-RU" sz="1100" kern="0" dirty="0" smtClean="0">
                <a:solidFill>
                  <a:sysClr val="windowText" lastClr="000000"/>
                </a:solidFill>
                <a:latin typeface="+mj-lt"/>
              </a:rPr>
              <a:t>но </a:t>
            </a:r>
            <a:r>
              <a:rPr lang="ru-RU" sz="1100" kern="0" dirty="0">
                <a:solidFill>
                  <a:sysClr val="windowText" lastClr="000000"/>
                </a:solidFill>
                <a:latin typeface="+mj-lt"/>
              </a:rPr>
              <a:t>и при ишемическом инсульте (это главное преимущество </a:t>
            </a:r>
            <a:r>
              <a:rPr lang="ru-RU" sz="1100" kern="0" dirty="0" smtClean="0">
                <a:solidFill>
                  <a:sysClr val="windowText" lastClr="000000"/>
                </a:solidFill>
                <a:latin typeface="+mj-lt"/>
              </a:rPr>
              <a:t/>
            </a:r>
            <a:br>
              <a:rPr lang="ru-RU" sz="1100" kern="0" dirty="0" smtClean="0">
                <a:solidFill>
                  <a:sysClr val="windowText" lastClr="000000"/>
                </a:solidFill>
                <a:latin typeface="+mj-lt"/>
              </a:rPr>
            </a:br>
            <a:r>
              <a:rPr lang="ru-RU" sz="1100" kern="0" dirty="0" smtClean="0">
                <a:solidFill>
                  <a:sysClr val="windowText" lastClr="000000"/>
                </a:solidFill>
                <a:latin typeface="+mj-lt"/>
              </a:rPr>
              <a:t>и </a:t>
            </a:r>
            <a:r>
              <a:rPr lang="ru-RU" sz="1100" kern="0" dirty="0">
                <a:solidFill>
                  <a:sysClr val="windowText" lastClr="000000"/>
                </a:solidFill>
                <a:latin typeface="+mj-lt"/>
              </a:rPr>
              <a:t>уникальное показание, которое доказано клинически). </a:t>
            </a:r>
          </a:p>
          <a:p>
            <a:pPr>
              <a:lnSpc>
                <a:spcPct val="90000"/>
              </a:lnSpc>
              <a:spcBef>
                <a:spcPts val="400"/>
              </a:spcBef>
            </a:pPr>
            <a:r>
              <a:rPr lang="ru-RU" sz="1100" kern="0" dirty="0" err="1">
                <a:solidFill>
                  <a:sysClr val="windowText" lastClr="000000"/>
                </a:solidFill>
                <a:latin typeface="+mj-lt"/>
              </a:rPr>
              <a:t>Алтеплаза</a:t>
            </a:r>
            <a:r>
              <a:rPr lang="ru-RU" sz="1100" kern="0" dirty="0">
                <a:solidFill>
                  <a:sysClr val="windowText" lastClr="000000"/>
                </a:solidFill>
                <a:latin typeface="+mj-lt"/>
              </a:rPr>
              <a:t> является единственным </a:t>
            </a:r>
            <a:r>
              <a:rPr lang="ru-RU" sz="1100" kern="0" dirty="0" err="1">
                <a:solidFill>
                  <a:sysClr val="windowText" lastClr="000000"/>
                </a:solidFill>
                <a:latin typeface="+mj-lt"/>
              </a:rPr>
              <a:t>тромболитическим</a:t>
            </a:r>
            <a:r>
              <a:rPr lang="ru-RU" sz="1100" kern="0" dirty="0">
                <a:solidFill>
                  <a:sysClr val="windowText" lastClr="000000"/>
                </a:solidFill>
                <a:latin typeface="+mj-lt"/>
              </a:rPr>
              <a:t> средством, показанным для лечения пациентов с ишемическим инсультом в течение 4,5 часов после начала проявления симптомов. </a:t>
            </a:r>
          </a:p>
          <a:p>
            <a:pPr>
              <a:lnSpc>
                <a:spcPct val="90000"/>
              </a:lnSpc>
              <a:spcBef>
                <a:spcPts val="400"/>
              </a:spcBef>
            </a:pPr>
            <a:r>
              <a:rPr lang="ru-RU" sz="1100" kern="0" dirty="0">
                <a:solidFill>
                  <a:sysClr val="windowText" lastClr="000000"/>
                </a:solidFill>
                <a:latin typeface="+mj-lt"/>
              </a:rPr>
              <a:t>Выпускается </a:t>
            </a:r>
            <a:r>
              <a:rPr lang="ru-RU" sz="1100" kern="0" dirty="0" smtClean="0">
                <a:solidFill>
                  <a:sysClr val="windowText" lastClr="000000"/>
                </a:solidFill>
                <a:latin typeface="+mj-lt"/>
              </a:rPr>
              <a:t>«Петровакс» </a:t>
            </a:r>
            <a:r>
              <a:rPr lang="ru-RU" sz="1100" kern="0" dirty="0">
                <a:solidFill>
                  <a:sysClr val="windowText" lastClr="000000"/>
                </a:solidFill>
                <a:latin typeface="+mj-lt"/>
              </a:rPr>
              <a:t>в рамках сотрудничества </a:t>
            </a:r>
            <a:r>
              <a:rPr lang="ru-RU" sz="1100" kern="0" dirty="0" smtClean="0">
                <a:solidFill>
                  <a:sysClr val="windowText" lastClr="000000"/>
                </a:solidFill>
                <a:latin typeface="+mj-lt"/>
              </a:rPr>
              <a:t>с </a:t>
            </a:r>
            <a:r>
              <a:rPr lang="ru-RU" sz="1100" kern="0" dirty="0">
                <a:solidFill>
                  <a:sysClr val="windowText" lastClr="000000"/>
                </a:solidFill>
                <a:latin typeface="+mj-lt"/>
              </a:rPr>
              <a:t>компанией Boehringer Ingelheim.</a:t>
            </a:r>
          </a:p>
        </p:txBody>
      </p:sp>
      <p:sp>
        <p:nvSpPr>
          <p:cNvPr id="24" name="object 10"/>
          <p:cNvSpPr/>
          <p:nvPr/>
        </p:nvSpPr>
        <p:spPr>
          <a:xfrm>
            <a:off x="7432030" y="3313373"/>
            <a:ext cx="1609090"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sp>
        <p:nvSpPr>
          <p:cNvPr id="34" name="Текст 30"/>
          <p:cNvSpPr txBox="1">
            <a:spLocks/>
          </p:cNvSpPr>
          <p:nvPr/>
        </p:nvSpPr>
        <p:spPr>
          <a:xfrm>
            <a:off x="6099882" y="3457389"/>
            <a:ext cx="3348372" cy="57606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dirty="0" err="1">
                <a:solidFill>
                  <a:sysClr val="windowText" lastClr="000000"/>
                </a:solidFill>
                <a:latin typeface="+mj-lt"/>
              </a:rPr>
              <a:t>Актилизе</a:t>
            </a:r>
            <a:r>
              <a:rPr lang="ru-RU" sz="2800" kern="0" baseline="30000" dirty="0" smtClean="0">
                <a:solidFill>
                  <a:sysClr val="windowText" lastClr="000000"/>
                </a:solidFill>
                <a:latin typeface="+mj-lt"/>
              </a:rPr>
              <a:t>®</a:t>
            </a:r>
            <a:endParaRPr lang="ru-RU" sz="2800" kern="0" baseline="30000" dirty="0">
              <a:solidFill>
                <a:sysClr val="windowText" lastClr="000000"/>
              </a:solidFill>
              <a:latin typeface="+mj-lt"/>
            </a:endParaRPr>
          </a:p>
        </p:txBody>
      </p:sp>
      <p:sp>
        <p:nvSpPr>
          <p:cNvPr id="4" name="Текст 3"/>
          <p:cNvSpPr>
            <a:spLocks noGrp="1"/>
          </p:cNvSpPr>
          <p:nvPr>
            <p:ph type="body" sz="quarter" idx="4294967295"/>
          </p:nvPr>
        </p:nvSpPr>
        <p:spPr>
          <a:xfrm>
            <a:off x="6999982" y="1377095"/>
            <a:ext cx="6228692" cy="1476326"/>
          </a:xfrm>
          <a:prstGeom prst="rect">
            <a:avLst/>
          </a:prstGeom>
        </p:spPr>
        <p:txBody>
          <a:bodyPr anchor="ctr"/>
          <a:lstStyle/>
          <a:p>
            <a:pPr>
              <a:lnSpc>
                <a:spcPct val="90000"/>
              </a:lnSpc>
              <a:spcBef>
                <a:spcPts val="400"/>
              </a:spcBef>
            </a:pPr>
            <a:r>
              <a:rPr lang="ru-RU" sz="1100" dirty="0">
                <a:latin typeface="+mj-lt"/>
              </a:rPr>
              <a:t>Инновационный </a:t>
            </a:r>
            <a:r>
              <a:rPr lang="ru-RU" sz="1100" dirty="0" err="1">
                <a:latin typeface="+mj-lt"/>
              </a:rPr>
              <a:t>тромболитик</a:t>
            </a:r>
            <a:r>
              <a:rPr lang="ru-RU" sz="1100" dirty="0">
                <a:latin typeface="+mj-lt"/>
              </a:rPr>
              <a:t> для лечения инфаркта миокарда. </a:t>
            </a:r>
            <a:r>
              <a:rPr lang="ru-RU" sz="1100" dirty="0" smtClean="0">
                <a:latin typeface="+mj-lt"/>
              </a:rPr>
              <a:t>Это </a:t>
            </a:r>
            <a:r>
              <a:rPr lang="ru-RU" sz="1100" dirty="0">
                <a:latin typeface="+mj-lt"/>
              </a:rPr>
              <a:t>единственный рекомендованный </a:t>
            </a:r>
            <a:r>
              <a:rPr lang="ru-RU" sz="1100" dirty="0" smtClean="0">
                <a:latin typeface="+mj-lt"/>
              </a:rPr>
              <a:t>к </a:t>
            </a:r>
            <a:r>
              <a:rPr lang="ru-RU" sz="1100" dirty="0">
                <a:latin typeface="+mj-lt"/>
              </a:rPr>
              <a:t>применению во всем мире </a:t>
            </a:r>
            <a:r>
              <a:rPr lang="ru-RU" sz="1100" dirty="0" err="1">
                <a:latin typeface="+mj-lt"/>
              </a:rPr>
              <a:t>тромболитик</a:t>
            </a:r>
            <a:r>
              <a:rPr lang="ru-RU" sz="1100" dirty="0">
                <a:latin typeface="+mj-lt"/>
              </a:rPr>
              <a:t> </a:t>
            </a:r>
            <a:r>
              <a:rPr lang="ru-RU" sz="1100" dirty="0" smtClean="0">
                <a:latin typeface="+mj-lt"/>
              </a:rPr>
              <a:t>с </a:t>
            </a:r>
            <a:r>
              <a:rPr lang="ru-RU" sz="1100" dirty="0">
                <a:latin typeface="+mj-lt"/>
              </a:rPr>
              <a:t>однократным </a:t>
            </a:r>
            <a:r>
              <a:rPr lang="ru-RU" sz="1100" dirty="0" err="1">
                <a:latin typeface="+mj-lt"/>
              </a:rPr>
              <a:t>болюсным</a:t>
            </a:r>
            <a:r>
              <a:rPr lang="ru-RU" sz="1100" dirty="0">
                <a:latin typeface="+mj-lt"/>
              </a:rPr>
              <a:t> введением </a:t>
            </a:r>
            <a:r>
              <a:rPr lang="ru-RU" sz="1100" dirty="0" smtClean="0">
                <a:latin typeface="+mj-lt"/>
              </a:rPr>
              <a:t>(</a:t>
            </a:r>
            <a:r>
              <a:rPr lang="ru-RU" sz="1100" dirty="0">
                <a:latin typeface="+mj-lt"/>
              </a:rPr>
              <a:t>за </a:t>
            </a:r>
            <a:r>
              <a:rPr lang="ru-RU" sz="1100" dirty="0" smtClean="0">
                <a:latin typeface="+mj-lt"/>
              </a:rPr>
              <a:t>5-10 </a:t>
            </a:r>
            <a:r>
              <a:rPr lang="ru-RU" sz="1100" dirty="0">
                <a:latin typeface="+mj-lt"/>
              </a:rPr>
              <a:t>секунд), что позволяет немедленно </a:t>
            </a:r>
            <a:r>
              <a:rPr lang="ru-RU" sz="1100" dirty="0" smtClean="0">
                <a:latin typeface="+mj-lt"/>
              </a:rPr>
              <a:t>оказать </a:t>
            </a:r>
            <a:r>
              <a:rPr lang="ru-RU" sz="1100" dirty="0">
                <a:latin typeface="+mj-lt"/>
              </a:rPr>
              <a:t>медицинскую помощь пациентам с острым инфарктом миокарда в самые </a:t>
            </a:r>
            <a:r>
              <a:rPr lang="ru-RU" sz="1100" dirty="0" smtClean="0">
                <a:latin typeface="+mj-lt"/>
              </a:rPr>
              <a:t/>
            </a:r>
            <a:br>
              <a:rPr lang="ru-RU" sz="1100" dirty="0" smtClean="0">
                <a:latin typeface="+mj-lt"/>
              </a:rPr>
            </a:br>
            <a:r>
              <a:rPr lang="ru-RU" sz="1100" dirty="0" smtClean="0">
                <a:latin typeface="+mj-lt"/>
              </a:rPr>
              <a:t>ранние </a:t>
            </a:r>
            <a:r>
              <a:rPr lang="ru-RU" sz="1100" dirty="0">
                <a:latin typeface="+mj-lt"/>
              </a:rPr>
              <a:t>сроки </a:t>
            </a:r>
            <a:r>
              <a:rPr lang="ru-RU" sz="1100" dirty="0" smtClean="0">
                <a:latin typeface="+mj-lt"/>
              </a:rPr>
              <a:t>в </a:t>
            </a:r>
            <a:r>
              <a:rPr lang="ru-RU" sz="1100" dirty="0">
                <a:latin typeface="+mj-lt"/>
              </a:rPr>
              <a:t>рамках оказания неотложной медицинской помощи. </a:t>
            </a:r>
            <a:endParaRPr lang="ru-RU" sz="1100" dirty="0" smtClean="0">
              <a:latin typeface="+mj-lt"/>
            </a:endParaRPr>
          </a:p>
          <a:p>
            <a:pPr>
              <a:lnSpc>
                <a:spcPct val="90000"/>
              </a:lnSpc>
              <a:spcBef>
                <a:spcPts val="400"/>
              </a:spcBef>
            </a:pPr>
            <a:r>
              <a:rPr lang="ru-RU" sz="1100" dirty="0" smtClean="0">
                <a:latin typeface="+mj-lt"/>
              </a:rPr>
              <a:t>В </a:t>
            </a:r>
            <a:r>
              <a:rPr lang="ru-RU" sz="1100" dirty="0">
                <a:latin typeface="+mj-lt"/>
              </a:rPr>
              <a:t>настоящее время </a:t>
            </a:r>
            <a:r>
              <a:rPr lang="ru-RU" sz="1100" dirty="0" err="1">
                <a:latin typeface="+mj-lt"/>
              </a:rPr>
              <a:t>тенектеплаза</a:t>
            </a:r>
            <a:r>
              <a:rPr lang="ru-RU" sz="1100" dirty="0">
                <a:latin typeface="+mj-lt"/>
              </a:rPr>
              <a:t> является одним </a:t>
            </a:r>
            <a:r>
              <a:rPr lang="ru-RU" sz="1100" dirty="0" smtClean="0">
                <a:latin typeface="+mj-lt"/>
              </a:rPr>
              <a:t>из </a:t>
            </a:r>
            <a:r>
              <a:rPr lang="ru-RU" sz="1100" dirty="0">
                <a:latin typeface="+mj-lt"/>
              </a:rPr>
              <a:t>самых изученных </a:t>
            </a:r>
            <a:r>
              <a:rPr lang="ru-RU" sz="1100" dirty="0" err="1">
                <a:latin typeface="+mj-lt"/>
              </a:rPr>
              <a:t>тромболитических</a:t>
            </a:r>
            <a:r>
              <a:rPr lang="ru-RU" sz="1100" dirty="0">
                <a:latin typeface="+mj-lt"/>
              </a:rPr>
              <a:t> препаратов. </a:t>
            </a:r>
            <a:r>
              <a:rPr lang="ru-RU" sz="1100" dirty="0" smtClean="0">
                <a:latin typeface="+mj-lt"/>
              </a:rPr>
              <a:t>Выпускается «Петровакс» </a:t>
            </a:r>
            <a:r>
              <a:rPr lang="ru-RU" sz="1100" dirty="0">
                <a:latin typeface="+mj-lt"/>
              </a:rPr>
              <a:t>в рамках сотрудничества с компанией Boehringer Ingelheim.</a:t>
            </a:r>
          </a:p>
        </p:txBody>
      </p:sp>
      <p:sp>
        <p:nvSpPr>
          <p:cNvPr id="39" name="object 10"/>
          <p:cNvSpPr/>
          <p:nvPr/>
        </p:nvSpPr>
        <p:spPr>
          <a:xfrm>
            <a:off x="8728174" y="4717529"/>
            <a:ext cx="1609090" cy="810260"/>
          </a:xfrm>
          <a:custGeom>
            <a:avLst/>
            <a:gdLst/>
            <a:ahLst/>
            <a:cxnLst/>
            <a:rect l="l" t="t" r="r" b="b"/>
            <a:pathLst>
              <a:path w="1609090" h="810260">
                <a:moveTo>
                  <a:pt x="0" y="810006"/>
                </a:moveTo>
                <a:lnTo>
                  <a:pt x="1608747" y="810006"/>
                </a:lnTo>
                <a:lnTo>
                  <a:pt x="1608747" y="0"/>
                </a:lnTo>
                <a:lnTo>
                  <a:pt x="0" y="0"/>
                </a:lnTo>
                <a:lnTo>
                  <a:pt x="0" y="810006"/>
                </a:lnTo>
                <a:close/>
              </a:path>
            </a:pathLst>
          </a:custGeom>
          <a:solidFill>
            <a:srgbClr val="FFFFFF"/>
          </a:solidFill>
        </p:spPr>
        <p:txBody>
          <a:bodyPr wrap="square" lIns="0" tIns="0" rIns="0" bIns="0" rtlCol="0"/>
          <a:lstStyle/>
          <a:p>
            <a:endParaRPr>
              <a:latin typeface="+mj-lt"/>
            </a:endParaRPr>
          </a:p>
        </p:txBody>
      </p:sp>
      <p:sp>
        <p:nvSpPr>
          <p:cNvPr id="40" name="Текст 30"/>
          <p:cNvSpPr txBox="1">
            <a:spLocks/>
          </p:cNvSpPr>
          <p:nvPr/>
        </p:nvSpPr>
        <p:spPr>
          <a:xfrm>
            <a:off x="8367713" y="4871211"/>
            <a:ext cx="3348372" cy="576064"/>
          </a:xfrm>
          <a:prstGeom prst="rect">
            <a:avLst/>
          </a:prstGeom>
        </p:spPr>
        <p:txBody>
          <a:bodyPr anchor="ct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2800" kern="0">
                <a:solidFill>
                  <a:sysClr val="windowText" lastClr="000000"/>
                </a:solidFill>
                <a:latin typeface="+mj-lt"/>
              </a:rPr>
              <a:t>Метализе</a:t>
            </a:r>
            <a:r>
              <a:rPr lang="ru-RU" sz="2800" kern="0" baseline="30000" smtClean="0">
                <a:solidFill>
                  <a:sysClr val="windowText" lastClr="000000"/>
                </a:solidFill>
                <a:latin typeface="+mj-lt"/>
              </a:rPr>
              <a:t>®</a:t>
            </a:r>
            <a:endParaRPr lang="ru-RU" sz="2800" kern="0" baseline="30000">
              <a:solidFill>
                <a:sysClr val="windowText" lastClr="000000"/>
              </a:solidFill>
              <a:latin typeface="+mj-lt"/>
            </a:endParaRPr>
          </a:p>
        </p:txBody>
      </p:sp>
      <p:sp>
        <p:nvSpPr>
          <p:cNvPr id="12" name="Прямоугольник 11"/>
          <p:cNvSpPr/>
          <p:nvPr/>
        </p:nvSpPr>
        <p:spPr>
          <a:xfrm>
            <a:off x="9557371" y="5258169"/>
            <a:ext cx="1007007" cy="215444"/>
          </a:xfrm>
          <a:prstGeom prst="rect">
            <a:avLst/>
          </a:prstGeom>
        </p:spPr>
        <p:txBody>
          <a:bodyPr wrap="none">
            <a:spAutoFit/>
          </a:bodyPr>
          <a:lstStyle/>
          <a:p>
            <a:r>
              <a:rPr lang="ru-RU" altLang="ru-RU" sz="800">
                <a:latin typeface="+mj-lt"/>
              </a:rPr>
              <a:t>(Тенектеплаза)</a:t>
            </a:r>
            <a:endParaRPr lang="en-US" altLang="ru-RU" sz="800">
              <a:latin typeface="+mj-lt"/>
            </a:endParaRPr>
          </a:p>
        </p:txBody>
      </p:sp>
      <p:sp>
        <p:nvSpPr>
          <p:cNvPr id="11" name="Прямоугольник 10"/>
          <p:cNvSpPr/>
          <p:nvPr/>
        </p:nvSpPr>
        <p:spPr>
          <a:xfrm>
            <a:off x="6097297" y="3853433"/>
            <a:ext cx="830677" cy="215444"/>
          </a:xfrm>
          <a:prstGeom prst="rect">
            <a:avLst/>
          </a:prstGeom>
        </p:spPr>
        <p:txBody>
          <a:bodyPr wrap="none">
            <a:spAutoFit/>
          </a:bodyPr>
          <a:lstStyle/>
          <a:p>
            <a:r>
              <a:rPr lang="ru-RU" sz="800">
                <a:latin typeface="+mj-lt"/>
              </a:rPr>
              <a:t>(Алтеплаза)</a:t>
            </a:r>
          </a:p>
        </p:txBody>
      </p:sp>
      <p:pic>
        <p:nvPicPr>
          <p:cNvPr id="11266" name="Picture 2" descr="\\mddoor\design\Петровакс\#Дизайн внутренних материалов\Презентация\from client\для презентации от К\Pfizer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9482" y="5401605"/>
            <a:ext cx="972108" cy="57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48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Текст 22"/>
          <p:cNvSpPr>
            <a:spLocks noGrp="1"/>
          </p:cNvSpPr>
          <p:nvPr>
            <p:ph type="body" sz="quarter" idx="12"/>
          </p:nvPr>
        </p:nvSpPr>
        <p:spPr>
          <a:xfrm>
            <a:off x="1707354" y="134986"/>
            <a:ext cx="4191750" cy="1584176"/>
          </a:xfrm>
        </p:spPr>
        <p:txBody>
          <a:bodyPr/>
          <a:lstStyle/>
          <a:p>
            <a:endParaRPr lang="en-US" sz="3200" dirty="0"/>
          </a:p>
          <a:p>
            <a:r>
              <a:rPr lang="ru-RU" sz="3200" dirty="0" smtClean="0"/>
              <a:t>Исследования </a:t>
            </a:r>
            <a:br>
              <a:rPr lang="ru-RU" sz="3200" dirty="0" smtClean="0"/>
            </a:br>
            <a:r>
              <a:rPr lang="ru-RU" sz="3200" dirty="0" smtClean="0"/>
              <a:t>и разработки</a:t>
            </a:r>
            <a:endParaRPr lang="ru-RU" sz="3200" dirty="0"/>
          </a:p>
        </p:txBody>
      </p:sp>
      <p:sp>
        <p:nvSpPr>
          <p:cNvPr id="15" name="Текст 14"/>
          <p:cNvSpPr>
            <a:spLocks noGrp="1"/>
          </p:cNvSpPr>
          <p:nvPr>
            <p:ph type="body" sz="quarter" idx="26"/>
          </p:nvPr>
        </p:nvSpPr>
        <p:spPr>
          <a:xfrm>
            <a:off x="9249055" y="999985"/>
            <a:ext cx="3671940" cy="1197264"/>
          </a:xfrm>
        </p:spPr>
        <p:txBody>
          <a:bodyPr/>
          <a:lstStyle/>
          <a:p>
            <a:r>
              <a:rPr lang="ru-RU" sz="1200" dirty="0" smtClean="0"/>
              <a:t>Инновационный поиск перспективных кандидатных молекул с последующей оценкой безопасности и специфической активности в доклинических </a:t>
            </a:r>
            <a:r>
              <a:rPr lang="ru-RU" sz="1200" dirty="0"/>
              <a:t>исследованиях. </a:t>
            </a:r>
            <a:endParaRPr lang="ru-RU" sz="1200" dirty="0" smtClean="0"/>
          </a:p>
          <a:p>
            <a:r>
              <a:rPr lang="ru-RU" sz="1200" dirty="0" smtClean="0"/>
              <a:t>Изучение </a:t>
            </a:r>
            <a:r>
              <a:rPr lang="ru-RU" sz="1200" dirty="0"/>
              <a:t>механизмов действия разрабатываемых препаратов </a:t>
            </a:r>
            <a:br>
              <a:rPr lang="ru-RU" sz="1200" dirty="0"/>
            </a:br>
            <a:r>
              <a:rPr lang="ru-RU" sz="1200" dirty="0"/>
              <a:t>в патогенезе заболевания.</a:t>
            </a:r>
          </a:p>
          <a:p>
            <a:endParaRPr lang="ru-RU" sz="1200" dirty="0" smtClean="0"/>
          </a:p>
          <a:p>
            <a:endParaRPr lang="ru-RU" sz="1200" dirty="0"/>
          </a:p>
        </p:txBody>
      </p:sp>
      <p:sp>
        <p:nvSpPr>
          <p:cNvPr id="17" name="Текст 16"/>
          <p:cNvSpPr>
            <a:spLocks noGrp="1"/>
          </p:cNvSpPr>
          <p:nvPr>
            <p:ph type="body" sz="quarter" idx="28"/>
          </p:nvPr>
        </p:nvSpPr>
        <p:spPr>
          <a:xfrm>
            <a:off x="9237062" y="3074781"/>
            <a:ext cx="3671940" cy="1197264"/>
          </a:xfrm>
        </p:spPr>
        <p:txBody>
          <a:bodyPr/>
          <a:lstStyle/>
          <a:p>
            <a:r>
              <a:rPr lang="ru-RU" sz="1200" dirty="0"/>
              <a:t>Определение профиля безопасности и эффективности будущего лекарственного средства </a:t>
            </a:r>
            <a:br>
              <a:rPr lang="ru-RU" sz="1200" dirty="0"/>
            </a:br>
            <a:r>
              <a:rPr lang="ru-RU" sz="1200" dirty="0"/>
              <a:t>в доклинических </a:t>
            </a:r>
            <a:r>
              <a:rPr lang="ru-RU" sz="1200" dirty="0" smtClean="0"/>
              <a:t>исследованиях.</a:t>
            </a:r>
          </a:p>
          <a:p>
            <a:r>
              <a:rPr lang="ru-RU" sz="1200" dirty="0" smtClean="0"/>
              <a:t>Разработка </a:t>
            </a:r>
            <a:r>
              <a:rPr lang="ru-RU" sz="1200" dirty="0"/>
              <a:t>методов контроля качества и технологии производства.</a:t>
            </a:r>
          </a:p>
          <a:p>
            <a:endParaRPr lang="ru-RU" sz="1200" dirty="0"/>
          </a:p>
        </p:txBody>
      </p:sp>
      <p:sp>
        <p:nvSpPr>
          <p:cNvPr id="19" name="Текст 18"/>
          <p:cNvSpPr>
            <a:spLocks noGrp="1"/>
          </p:cNvSpPr>
          <p:nvPr>
            <p:ph type="body" sz="quarter" idx="30"/>
          </p:nvPr>
        </p:nvSpPr>
        <p:spPr>
          <a:xfrm>
            <a:off x="9233999" y="5019637"/>
            <a:ext cx="3671940" cy="1197264"/>
          </a:xfrm>
        </p:spPr>
        <p:txBody>
          <a:bodyPr/>
          <a:lstStyle/>
          <a:p>
            <a:r>
              <a:rPr lang="ru-RU" sz="1200" dirty="0">
                <a:solidFill>
                  <a:schemeClr val="tx1"/>
                </a:solidFill>
              </a:rPr>
              <a:t>Планирование и проведение клинических регистрационных </a:t>
            </a:r>
            <a:r>
              <a:rPr lang="ru-RU" sz="1200" dirty="0" smtClean="0">
                <a:solidFill>
                  <a:schemeClr val="tx1"/>
                </a:solidFill>
              </a:rPr>
              <a:t>исследований  в соответствии с </a:t>
            </a:r>
            <a:r>
              <a:rPr lang="en-US" sz="1200" dirty="0" smtClean="0">
                <a:solidFill>
                  <a:schemeClr val="tx1"/>
                </a:solidFill>
              </a:rPr>
              <a:t>GCP </a:t>
            </a:r>
            <a:r>
              <a:rPr lang="ru-RU" sz="1200" dirty="0" smtClean="0">
                <a:solidFill>
                  <a:schemeClr val="tx1"/>
                </a:solidFill>
              </a:rPr>
              <a:t>стандартами. </a:t>
            </a:r>
            <a:r>
              <a:rPr lang="ru-RU" sz="1200" dirty="0">
                <a:solidFill>
                  <a:schemeClr val="tx1"/>
                </a:solidFill>
              </a:rPr>
              <a:t>Внедрение </a:t>
            </a:r>
            <a:r>
              <a:rPr lang="ru-RU" sz="1200" dirty="0" smtClean="0">
                <a:solidFill>
                  <a:schemeClr val="tx1"/>
                </a:solidFill>
              </a:rPr>
              <a:t>инновационных технологий, модернизация  и </a:t>
            </a:r>
            <a:r>
              <a:rPr lang="ru-RU" sz="1200" dirty="0">
                <a:solidFill>
                  <a:schemeClr val="tx1"/>
                </a:solidFill>
              </a:rPr>
              <a:t>оптимизация </a:t>
            </a:r>
            <a:r>
              <a:rPr lang="ru-RU" sz="1200" dirty="0" smtClean="0">
                <a:solidFill>
                  <a:schemeClr val="tx1"/>
                </a:solidFill>
              </a:rPr>
              <a:t>современных процессов</a:t>
            </a:r>
            <a:r>
              <a:rPr lang="ru-RU" sz="1200" dirty="0">
                <a:solidFill>
                  <a:schemeClr val="tx1"/>
                </a:solidFill>
              </a:rPr>
              <a:t>, масштабирование производства</a:t>
            </a:r>
            <a:r>
              <a:rPr lang="ru-RU" sz="1200" dirty="0" smtClean="0">
                <a:solidFill>
                  <a:schemeClr val="tx1"/>
                </a:solidFill>
              </a:rPr>
              <a:t>.</a:t>
            </a:r>
          </a:p>
          <a:p>
            <a:endParaRPr lang="ru-RU" sz="1200" dirty="0">
              <a:solidFill>
                <a:schemeClr val="tx1"/>
              </a:solidFill>
            </a:endParaRPr>
          </a:p>
        </p:txBody>
      </p:sp>
      <p:sp>
        <p:nvSpPr>
          <p:cNvPr id="38" name="Прямоугольник 37"/>
          <p:cNvSpPr/>
          <p:nvPr/>
        </p:nvSpPr>
        <p:spPr>
          <a:xfrm>
            <a:off x="699282" y="3133353"/>
            <a:ext cx="3780420" cy="54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Текст 24"/>
          <p:cNvSpPr>
            <a:spLocks noGrp="1"/>
          </p:cNvSpPr>
          <p:nvPr>
            <p:ph type="body" sz="quarter" idx="20"/>
          </p:nvPr>
        </p:nvSpPr>
        <p:spPr>
          <a:xfrm>
            <a:off x="627274" y="3889437"/>
            <a:ext cx="4608512" cy="2916324"/>
          </a:xfrm>
        </p:spPr>
        <p:txBody>
          <a:bodyPr/>
          <a:lstStyle/>
          <a:p>
            <a:pPr>
              <a:lnSpc>
                <a:spcPct val="90000"/>
              </a:lnSpc>
              <a:spcBef>
                <a:spcPts val="600"/>
              </a:spcBef>
            </a:pPr>
            <a:endParaRPr lang="ru-RU" sz="1100" dirty="0" smtClean="0"/>
          </a:p>
          <a:p>
            <a:pPr>
              <a:lnSpc>
                <a:spcPct val="90000"/>
              </a:lnSpc>
              <a:spcBef>
                <a:spcPts val="600"/>
              </a:spcBef>
            </a:pPr>
            <a:endParaRPr lang="ru-RU" sz="1100" dirty="0"/>
          </a:p>
          <a:p>
            <a:pPr>
              <a:lnSpc>
                <a:spcPct val="90000"/>
              </a:lnSpc>
              <a:spcBef>
                <a:spcPts val="600"/>
              </a:spcBef>
            </a:pPr>
            <a:r>
              <a:rPr lang="ru-RU" sz="1100" dirty="0" smtClean="0">
                <a:solidFill>
                  <a:schemeClr val="tx1"/>
                </a:solidFill>
              </a:rPr>
              <a:t>«Петровакс» имеет </a:t>
            </a:r>
            <a:r>
              <a:rPr lang="ru-RU" sz="1100" dirty="0">
                <a:solidFill>
                  <a:schemeClr val="tx1"/>
                </a:solidFill>
              </a:rPr>
              <a:t>собственный </a:t>
            </a:r>
            <a:r>
              <a:rPr lang="ru-RU" sz="1100" dirty="0" smtClean="0">
                <a:solidFill>
                  <a:schemeClr val="tx1"/>
                </a:solidFill>
              </a:rPr>
              <a:t>сертифицированный современный виварий с 4-мя типами </a:t>
            </a:r>
            <a:r>
              <a:rPr lang="ru-RU" sz="1100" dirty="0">
                <a:solidFill>
                  <a:schemeClr val="tx1"/>
                </a:solidFill>
              </a:rPr>
              <a:t>лабораторных </a:t>
            </a:r>
            <a:r>
              <a:rPr lang="ru-RU" sz="1100" dirty="0" smtClean="0">
                <a:solidFill>
                  <a:schemeClr val="tx1"/>
                </a:solidFill>
              </a:rPr>
              <a:t>животных, в которых компания проводит доклинические исследования собственных препаратов и указывает услуги партнерским организациям. </a:t>
            </a:r>
          </a:p>
          <a:p>
            <a:pPr>
              <a:lnSpc>
                <a:spcPct val="90000"/>
              </a:lnSpc>
              <a:spcBef>
                <a:spcPts val="600"/>
              </a:spcBef>
            </a:pPr>
            <a:r>
              <a:rPr lang="ru-RU" sz="1100" dirty="0" smtClean="0">
                <a:solidFill>
                  <a:schemeClr val="tx1"/>
                </a:solidFill>
              </a:rPr>
              <a:t>В </a:t>
            </a:r>
            <a:r>
              <a:rPr lang="ru-RU" sz="1100" dirty="0">
                <a:solidFill>
                  <a:schemeClr val="tx1"/>
                </a:solidFill>
              </a:rPr>
              <a:t>помещениях </a:t>
            </a:r>
            <a:r>
              <a:rPr lang="ru-RU" sz="1100" dirty="0" smtClean="0">
                <a:solidFill>
                  <a:schemeClr val="tx1"/>
                </a:solidFill>
              </a:rPr>
              <a:t>поддерживаются </a:t>
            </a:r>
            <a:r>
              <a:rPr lang="ru-RU" sz="1100" dirty="0">
                <a:solidFill>
                  <a:schemeClr val="tx1"/>
                </a:solidFill>
              </a:rPr>
              <a:t>определённые параметры температуры, влажности, светового режима, </a:t>
            </a:r>
            <a:r>
              <a:rPr lang="ru-RU" sz="1100" dirty="0" smtClean="0">
                <a:solidFill>
                  <a:schemeClr val="tx1"/>
                </a:solidFill>
              </a:rPr>
              <a:t>что </a:t>
            </a:r>
            <a:r>
              <a:rPr lang="ru-RU" sz="1100" dirty="0">
                <a:solidFill>
                  <a:schemeClr val="tx1"/>
                </a:solidFill>
              </a:rPr>
              <a:t>позволяет содержать мышей и крыс SPF-статуса, </a:t>
            </a:r>
            <a:r>
              <a:rPr lang="ru-RU" sz="1100" dirty="0" smtClean="0">
                <a:solidFill>
                  <a:schemeClr val="tx1"/>
                </a:solidFill>
              </a:rPr>
              <a:t>а </a:t>
            </a:r>
            <a:r>
              <a:rPr lang="ru-RU" sz="1100" dirty="0">
                <a:solidFill>
                  <a:schemeClr val="tx1"/>
                </a:solidFill>
              </a:rPr>
              <a:t>также конвенциональных кроликов и морских свинок. </a:t>
            </a:r>
            <a:endParaRPr lang="ru-RU" sz="1100" dirty="0" smtClean="0">
              <a:solidFill>
                <a:schemeClr val="tx1"/>
              </a:solidFill>
            </a:endParaRPr>
          </a:p>
          <a:p>
            <a:pPr>
              <a:lnSpc>
                <a:spcPct val="90000"/>
              </a:lnSpc>
              <a:spcBef>
                <a:spcPts val="600"/>
              </a:spcBef>
            </a:pPr>
            <a:r>
              <a:rPr lang="ru-RU" sz="1100" dirty="0" smtClean="0">
                <a:solidFill>
                  <a:schemeClr val="tx1"/>
                </a:solidFill>
              </a:rPr>
              <a:t>Подразделения R</a:t>
            </a:r>
            <a:r>
              <a:rPr lang="en-US" sz="1100" dirty="0" smtClean="0">
                <a:solidFill>
                  <a:schemeClr val="tx1"/>
                </a:solidFill>
              </a:rPr>
              <a:t>&amp;</a:t>
            </a:r>
            <a:r>
              <a:rPr lang="ru-RU" sz="1100" dirty="0" smtClean="0">
                <a:solidFill>
                  <a:schemeClr val="tx1"/>
                </a:solidFill>
              </a:rPr>
              <a:t>D </a:t>
            </a:r>
            <a:r>
              <a:rPr lang="ru-RU" sz="1100" dirty="0">
                <a:solidFill>
                  <a:schemeClr val="tx1"/>
                </a:solidFill>
              </a:rPr>
              <a:t>успешно прошли аудит </a:t>
            </a:r>
            <a:r>
              <a:rPr lang="ru-RU" sz="1100" dirty="0" smtClean="0">
                <a:solidFill>
                  <a:schemeClr val="tx1"/>
                </a:solidFill>
              </a:rPr>
              <a:t>системы качества ISO:9001. </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664" y="2881719"/>
            <a:ext cx="2473335" cy="1852672"/>
          </a:xfrm>
          <a:prstGeom prst="rect">
            <a:avLst/>
          </a:prstGeom>
        </p:spPr>
      </p:pic>
      <p:pic>
        <p:nvPicPr>
          <p:cNvPr id="28" name="Рисунок 1"/>
          <p:cNvPicPr>
            <a:picLocks noChangeAspect="1"/>
          </p:cNvPicPr>
          <p:nvPr/>
        </p:nvPicPr>
        <p:blipFill rotWithShape="1">
          <a:blip r:embed="rId3">
            <a:extLst>
              <a:ext uri="{28A0092B-C50C-407E-A947-70E740481C1C}">
                <a14:useLocalDpi xmlns:a14="http://schemas.microsoft.com/office/drawing/2010/main" val="0"/>
              </a:ext>
            </a:extLst>
          </a:blip>
          <a:srcRect l="615" t="7001" r="67098" b="16187"/>
          <a:stretch/>
        </p:blipFill>
        <p:spPr bwMode="auto">
          <a:xfrm>
            <a:off x="6698350" y="927074"/>
            <a:ext cx="2520000" cy="1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Текст 2"/>
          <p:cNvSpPr>
            <a:spLocks noGrp="1"/>
          </p:cNvSpPr>
          <p:nvPr>
            <p:ph type="body" sz="quarter" idx="21"/>
          </p:nvPr>
        </p:nvSpPr>
        <p:spPr>
          <a:xfrm>
            <a:off x="880946" y="865101"/>
            <a:ext cx="756084" cy="530647"/>
          </a:xfrm>
        </p:spPr>
        <p:txBody>
          <a:bodyPr/>
          <a:lstStyle/>
          <a:p>
            <a:r>
              <a:rPr lang="ru-RU" dirty="0" smtClean="0">
                <a:latin typeface="+mj-lt"/>
              </a:rPr>
              <a:t>05</a:t>
            </a:r>
            <a:endParaRPr lang="ru-RU" baseline="30000" dirty="0">
              <a:latin typeface="+mj-lt"/>
            </a:endParaRPr>
          </a:p>
        </p:txBody>
      </p:sp>
      <p:sp>
        <p:nvSpPr>
          <p:cNvPr id="4" name="Прямоугольник 3"/>
          <p:cNvSpPr/>
          <p:nvPr/>
        </p:nvSpPr>
        <p:spPr>
          <a:xfrm>
            <a:off x="409327" y="1518617"/>
            <a:ext cx="6258318" cy="1235723"/>
          </a:xfrm>
          <a:prstGeom prst="rect">
            <a:avLst/>
          </a:prstGeom>
        </p:spPr>
        <p:txBody>
          <a:bodyPr wrap="square">
            <a:spAutoFit/>
          </a:bodyPr>
          <a:lstStyle/>
          <a:p>
            <a:pPr>
              <a:lnSpc>
                <a:spcPct val="90000"/>
              </a:lnSpc>
              <a:spcBef>
                <a:spcPts val="600"/>
              </a:spcBef>
            </a:pPr>
            <a:r>
              <a:rPr lang="ru-RU" sz="1100" dirty="0"/>
              <a:t>Концепция развития </a:t>
            </a:r>
            <a:r>
              <a:rPr lang="ru-RU" sz="1100" dirty="0" smtClean="0"/>
              <a:t>«Петровакс» </a:t>
            </a:r>
            <a:r>
              <a:rPr lang="ru-RU" sz="1100" dirty="0"/>
              <a:t>строится на выпуске оригинальных продуктов. </a:t>
            </a:r>
            <a:r>
              <a:rPr lang="ru-RU" sz="1100" dirty="0" smtClean="0"/>
              <a:t>Структура </a:t>
            </a:r>
            <a:r>
              <a:rPr lang="ru-RU" sz="1100" dirty="0"/>
              <a:t>департамента разработок, исследования и внедрения препаратов организована таким образом</a:t>
            </a:r>
            <a:r>
              <a:rPr lang="ru-RU" sz="1100" dirty="0" smtClean="0"/>
              <a:t>,</a:t>
            </a:r>
            <a:r>
              <a:rPr lang="en-US" sz="1100" dirty="0" smtClean="0"/>
              <a:t/>
            </a:r>
            <a:br>
              <a:rPr lang="en-US" sz="1100" dirty="0" smtClean="0"/>
            </a:br>
            <a:r>
              <a:rPr lang="ru-RU" sz="1100" dirty="0" smtClean="0"/>
              <a:t>чтобы </a:t>
            </a:r>
            <a:r>
              <a:rPr lang="ru-RU" sz="1100" dirty="0"/>
              <a:t>обеспечить рождение молекулы и жизненный цикл </a:t>
            </a:r>
            <a:r>
              <a:rPr lang="ru-RU" sz="1100" dirty="0" smtClean="0"/>
              <a:t>препарата</a:t>
            </a:r>
            <a:r>
              <a:rPr lang="en-US" sz="1100" dirty="0" smtClean="0"/>
              <a:t/>
            </a:r>
            <a:br>
              <a:rPr lang="en-US" sz="1100" dirty="0" smtClean="0"/>
            </a:br>
            <a:r>
              <a:rPr lang="ru-RU" sz="1100" dirty="0" smtClean="0"/>
              <a:t>от </a:t>
            </a:r>
            <a:r>
              <a:rPr lang="ru-RU" sz="1100" dirty="0"/>
              <a:t>идеи до внедрения в медицинскую практику. </a:t>
            </a:r>
          </a:p>
          <a:p>
            <a:pPr>
              <a:lnSpc>
                <a:spcPct val="90000"/>
              </a:lnSpc>
              <a:spcBef>
                <a:spcPts val="600"/>
              </a:spcBef>
            </a:pPr>
            <a:r>
              <a:rPr lang="ru-RU" sz="1100" dirty="0"/>
              <a:t>Узкоспециализированные исследования проводятся с привлечением ведущих отечественных и зарубежных профильных научных учреждений.</a:t>
            </a:r>
          </a:p>
        </p:txBody>
      </p:sp>
      <p:sp>
        <p:nvSpPr>
          <p:cNvPr id="13" name="Текст 23"/>
          <p:cNvSpPr>
            <a:spLocks noGrp="1"/>
          </p:cNvSpPr>
          <p:nvPr>
            <p:ph type="body" sz="quarter" idx="13"/>
          </p:nvPr>
        </p:nvSpPr>
        <p:spPr>
          <a:xfrm>
            <a:off x="967717" y="3916146"/>
            <a:ext cx="3924436" cy="355900"/>
          </a:xfrm>
        </p:spPr>
        <p:txBody>
          <a:bodyPr/>
          <a:lstStyle/>
          <a:p>
            <a:pPr marL="268288">
              <a:lnSpc>
                <a:spcPct val="90000"/>
              </a:lnSpc>
            </a:pPr>
            <a:r>
              <a:rPr lang="ru-RU" sz="1400" dirty="0" smtClean="0">
                <a:solidFill>
                  <a:schemeClr val="accent4"/>
                </a:solidFill>
              </a:rPr>
              <a:t>Собственный виварий</a:t>
            </a:r>
            <a:endParaRPr lang="ru-RU" sz="1400" dirty="0">
              <a:solidFill>
                <a:schemeClr val="accent4"/>
              </a:solidFill>
            </a:endParaRPr>
          </a:p>
        </p:txBody>
      </p:sp>
      <p:pic>
        <p:nvPicPr>
          <p:cNvPr id="21" name="Picture 4" descr="O:\Общие ресурсы\Фотографии\Виварий\small\IMG_79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450" y="2916562"/>
            <a:ext cx="1436971" cy="10777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Общие ресурсы\Фотографии\Виварий\small\IMG_7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634" y="2900115"/>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O:\Общие ресурсы\Фотографии\Виварий\small\IMG_796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254" y="2851290"/>
            <a:ext cx="1524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0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Текст 22"/>
          <p:cNvSpPr>
            <a:spLocks noGrp="1"/>
          </p:cNvSpPr>
          <p:nvPr>
            <p:ph type="body" sz="quarter" idx="12"/>
          </p:nvPr>
        </p:nvSpPr>
        <p:spPr>
          <a:xfrm>
            <a:off x="720000" y="1837209"/>
            <a:ext cx="4731810" cy="1584176"/>
          </a:xfrm>
        </p:spPr>
        <p:txBody>
          <a:bodyPr/>
          <a:lstStyle/>
          <a:p>
            <a:r>
              <a:rPr lang="ru-RU" sz="3200" dirty="0" smtClean="0"/>
              <a:t>Производство</a:t>
            </a:r>
            <a:endParaRPr lang="ru-RU" sz="3200" dirty="0"/>
          </a:p>
        </p:txBody>
      </p:sp>
      <p:sp>
        <p:nvSpPr>
          <p:cNvPr id="10" name="Текст 9"/>
          <p:cNvSpPr>
            <a:spLocks noGrp="1"/>
          </p:cNvSpPr>
          <p:nvPr>
            <p:ph type="body" sz="quarter" idx="20"/>
          </p:nvPr>
        </p:nvSpPr>
        <p:spPr>
          <a:xfrm>
            <a:off x="720000" y="4652497"/>
            <a:ext cx="4299762" cy="1721216"/>
          </a:xfrm>
        </p:spPr>
        <p:txBody>
          <a:bodyPr/>
          <a:lstStyle/>
          <a:p>
            <a:r>
              <a:rPr lang="ru-RU" sz="1200" b="1" dirty="0" smtClean="0"/>
              <a:t>«Петровакс» </a:t>
            </a:r>
            <a:r>
              <a:rPr lang="ru-RU" sz="1200" dirty="0"/>
              <a:t>– </a:t>
            </a:r>
            <a:r>
              <a:rPr lang="ru-RU" sz="1200" dirty="0" smtClean="0"/>
              <a:t>фармацевтическая </a:t>
            </a:r>
            <a:r>
              <a:rPr lang="ru-RU" sz="1200" dirty="0"/>
              <a:t>компания полного цикла. Производство действует в полном соответствии с российскими и </a:t>
            </a:r>
            <a:r>
              <a:rPr lang="ru-RU" sz="1200" dirty="0" smtClean="0"/>
              <a:t>международными </a:t>
            </a:r>
            <a:r>
              <a:rPr lang="ru-RU" sz="1200" dirty="0"/>
              <a:t>стандартами GMP, ISO </a:t>
            </a:r>
            <a:r>
              <a:rPr lang="ru-RU" sz="1200" dirty="0" smtClean="0"/>
              <a:t>9001:2015 </a:t>
            </a:r>
            <a:r>
              <a:rPr lang="ru-RU" sz="1200" dirty="0"/>
              <a:t>(зонирование по классам чистоты, направление движения сырья </a:t>
            </a:r>
            <a:r>
              <a:rPr lang="ru-RU" sz="1200" dirty="0" smtClean="0"/>
              <a:t/>
            </a:r>
            <a:br>
              <a:rPr lang="ru-RU" sz="1200" dirty="0" smtClean="0"/>
            </a:br>
            <a:r>
              <a:rPr lang="ru-RU" sz="1200" dirty="0" smtClean="0"/>
              <a:t>и </a:t>
            </a:r>
            <a:r>
              <a:rPr lang="ru-RU" sz="1200" dirty="0"/>
              <a:t>материалов, персонала, полупродуктов </a:t>
            </a:r>
            <a:r>
              <a:rPr lang="ru-RU" sz="1200" dirty="0" smtClean="0"/>
              <a:t/>
            </a:r>
            <a:br>
              <a:rPr lang="ru-RU" sz="1200" dirty="0" smtClean="0"/>
            </a:br>
            <a:r>
              <a:rPr lang="ru-RU" sz="1200" dirty="0" smtClean="0"/>
              <a:t>и </a:t>
            </a:r>
            <a:r>
              <a:rPr lang="ru-RU" sz="1200" dirty="0"/>
              <a:t>продуктов). </a:t>
            </a:r>
          </a:p>
        </p:txBody>
      </p:sp>
      <p:sp>
        <p:nvSpPr>
          <p:cNvPr id="27" name="Текст 26"/>
          <p:cNvSpPr>
            <a:spLocks noGrp="1"/>
          </p:cNvSpPr>
          <p:nvPr>
            <p:ph type="body" sz="quarter" idx="21"/>
          </p:nvPr>
        </p:nvSpPr>
        <p:spPr/>
        <p:txBody>
          <a:bodyPr/>
          <a:lstStyle/>
          <a:p>
            <a:r>
              <a:rPr lang="ru-RU" dirty="0" smtClean="0"/>
              <a:t>06</a:t>
            </a:r>
            <a:endParaRPr lang="ru-RU" dirty="0"/>
          </a:p>
        </p:txBody>
      </p:sp>
      <p:sp>
        <p:nvSpPr>
          <p:cNvPr id="15" name="Текст 14"/>
          <p:cNvSpPr>
            <a:spLocks noGrp="1"/>
          </p:cNvSpPr>
          <p:nvPr>
            <p:ph type="body" sz="quarter" idx="26"/>
          </p:nvPr>
        </p:nvSpPr>
        <p:spPr>
          <a:xfrm>
            <a:off x="9230246" y="4844919"/>
            <a:ext cx="3890416" cy="1619606"/>
          </a:xfrm>
        </p:spPr>
        <p:txBody>
          <a:bodyPr/>
          <a:lstStyle/>
          <a:p>
            <a:pPr marL="182563"/>
            <a:r>
              <a:rPr lang="ru-RU" sz="1200" b="1" dirty="0"/>
              <a:t>1 </a:t>
            </a:r>
            <a:r>
              <a:rPr lang="ru-RU" sz="1200" b="1" dirty="0" smtClean="0"/>
              <a:t>линия</a:t>
            </a:r>
            <a:r>
              <a:rPr lang="ru-RU" sz="1200" dirty="0"/>
              <a:t> </a:t>
            </a:r>
            <a:r>
              <a:rPr lang="ru-RU" sz="1200" dirty="0" smtClean="0"/>
              <a:t>- препараты </a:t>
            </a:r>
            <a:r>
              <a:rPr lang="ru-RU" sz="1200" dirty="0"/>
              <a:t>в преднаполненных </a:t>
            </a:r>
            <a:r>
              <a:rPr lang="ru-RU" sz="1200" dirty="0" smtClean="0"/>
              <a:t>шприцах.</a:t>
            </a:r>
            <a:endParaRPr lang="ru-RU" sz="1200" dirty="0"/>
          </a:p>
          <a:p>
            <a:pPr marL="182563"/>
            <a:r>
              <a:rPr lang="ru-RU" sz="1200" b="1" dirty="0" smtClean="0"/>
              <a:t>2 линия</a:t>
            </a:r>
            <a:r>
              <a:rPr lang="ru-RU" sz="1200" dirty="0"/>
              <a:t> </a:t>
            </a:r>
            <a:r>
              <a:rPr lang="ru-RU" sz="1200" dirty="0" smtClean="0"/>
              <a:t>- препараты </a:t>
            </a:r>
            <a:r>
              <a:rPr lang="ru-RU" sz="1200" dirty="0"/>
              <a:t>для инъекций </a:t>
            </a:r>
            <a:r>
              <a:rPr lang="ru-RU" sz="1200" dirty="0" smtClean="0"/>
              <a:t> в </a:t>
            </a:r>
            <a:r>
              <a:rPr lang="ru-RU" sz="1200" dirty="0"/>
              <a:t>ампулах и </a:t>
            </a:r>
            <a:r>
              <a:rPr lang="ru-RU" sz="1200" dirty="0" smtClean="0"/>
              <a:t>флаконах</a:t>
            </a:r>
            <a:r>
              <a:rPr lang="en-US" sz="1200" dirty="0" smtClean="0"/>
              <a:t>.</a:t>
            </a:r>
          </a:p>
          <a:p>
            <a:pPr marL="182563"/>
            <a:r>
              <a:rPr lang="ru-RU" sz="1200" b="1" dirty="0" smtClean="0"/>
              <a:t>3 линия</a:t>
            </a:r>
            <a:r>
              <a:rPr lang="ru-RU" sz="1200" dirty="0"/>
              <a:t> </a:t>
            </a:r>
            <a:r>
              <a:rPr lang="ru-RU" sz="1200" dirty="0" smtClean="0"/>
              <a:t>- производство субстанций, мягких</a:t>
            </a:r>
            <a:r>
              <a:rPr lang="ru-RU" sz="1200" dirty="0"/>
              <a:t> </a:t>
            </a:r>
            <a:r>
              <a:rPr lang="ru-RU" sz="1200" dirty="0" smtClean="0"/>
              <a:t>и </a:t>
            </a:r>
            <a:r>
              <a:rPr lang="ru-RU" sz="1200" dirty="0"/>
              <a:t>твердых лек. форм.</a:t>
            </a:r>
          </a:p>
          <a:p>
            <a:pPr marL="182563"/>
            <a:endParaRPr lang="ru-RU" sz="1200" dirty="0"/>
          </a:p>
          <a:p>
            <a:pPr marL="182563"/>
            <a:endParaRPr lang="ru-RU" sz="1200" dirty="0" smtClean="0"/>
          </a:p>
          <a:p>
            <a:pPr marL="182563" indent="-182563">
              <a:buClr>
                <a:schemeClr val="accent5"/>
              </a:buClr>
              <a:buFont typeface="Verdana" panose="020B0604030504040204" pitchFamily="34" charset="0"/>
              <a:buChar char="‒"/>
            </a:pPr>
            <a:endParaRPr lang="ru-RU" sz="1200" dirty="0"/>
          </a:p>
          <a:p>
            <a:pPr marL="182563"/>
            <a:endParaRPr lang="ru-RU" sz="1200" dirty="0"/>
          </a:p>
          <a:p>
            <a:pPr marL="182563"/>
            <a:endParaRPr lang="ru-RU" sz="1200" dirty="0"/>
          </a:p>
          <a:p>
            <a:pPr marL="182563"/>
            <a:endParaRPr lang="ru-RU" sz="1200" dirty="0"/>
          </a:p>
        </p:txBody>
      </p:sp>
      <p:sp>
        <p:nvSpPr>
          <p:cNvPr id="17" name="Текст 16"/>
          <p:cNvSpPr>
            <a:spLocks noGrp="1"/>
          </p:cNvSpPr>
          <p:nvPr>
            <p:ph type="body" sz="quarter" idx="28"/>
          </p:nvPr>
        </p:nvSpPr>
        <p:spPr>
          <a:xfrm>
            <a:off x="9304706" y="2989337"/>
            <a:ext cx="3671940" cy="1197264"/>
          </a:xfrm>
        </p:spPr>
        <p:txBody>
          <a:bodyPr/>
          <a:lstStyle/>
          <a:p>
            <a:r>
              <a:rPr lang="ru-RU" sz="1200" dirty="0"/>
              <a:t>На производственных участках осуществляется выпуск субстанций, лекарственных средств в одноразовых шприцах, ампулах, флаконах </a:t>
            </a:r>
            <a:r>
              <a:rPr lang="ru-RU" sz="1200" dirty="0" smtClean="0"/>
              <a:t/>
            </a:r>
            <a:br>
              <a:rPr lang="ru-RU" sz="1200" dirty="0" smtClean="0"/>
            </a:br>
            <a:r>
              <a:rPr lang="ru-RU" sz="1200" dirty="0" smtClean="0"/>
              <a:t>в </a:t>
            </a:r>
            <a:r>
              <a:rPr lang="ru-RU" sz="1200" dirty="0"/>
              <a:t>жидких, мягких и твердых лекарственных формах. Мощности предприятия позволяют производить в год более 160 млн доз иммунобиологических препаратов.</a:t>
            </a:r>
          </a:p>
        </p:txBody>
      </p:sp>
      <p:sp>
        <p:nvSpPr>
          <p:cNvPr id="19" name="Текст 18"/>
          <p:cNvSpPr>
            <a:spLocks noGrp="1"/>
          </p:cNvSpPr>
          <p:nvPr>
            <p:ph type="body" sz="quarter" idx="30"/>
          </p:nvPr>
        </p:nvSpPr>
        <p:spPr>
          <a:xfrm>
            <a:off x="9304706" y="793093"/>
            <a:ext cx="3959972" cy="1197264"/>
          </a:xfrm>
        </p:spPr>
        <p:txBody>
          <a:bodyPr/>
          <a:lstStyle/>
          <a:p>
            <a:r>
              <a:rPr lang="ru-RU" sz="1200" dirty="0" smtClean="0"/>
              <a:t>Современный фармацевтический производственно-складской комплекс </a:t>
            </a:r>
            <a:br>
              <a:rPr lang="ru-RU" sz="1200" dirty="0" smtClean="0"/>
            </a:br>
            <a:r>
              <a:rPr lang="ru-RU" sz="1200" dirty="0" smtClean="0"/>
              <a:t>в Московской области открыт в 2008 </a:t>
            </a:r>
            <a:br>
              <a:rPr lang="ru-RU" sz="1200" dirty="0" smtClean="0"/>
            </a:br>
            <a:r>
              <a:rPr lang="ru-RU" sz="1200" dirty="0" smtClean="0"/>
              <a:t>году и является одним из наиболее высокотехнологичных биофармацевтических предприятий России. «Петровакс» – первый в России производитель иммунобиологических продуктов, получивший международные GMP-сертификаты от государственных регулирующих органов ЕС (Словакия) и Ирана.</a:t>
            </a:r>
            <a:endParaRPr lang="ru-RU" sz="1200" dirty="0"/>
          </a:p>
        </p:txBody>
      </p:sp>
      <p:pic>
        <p:nvPicPr>
          <p:cNvPr id="1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812" y="2737308"/>
            <a:ext cx="1786685" cy="17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33734" t="1029" r="29199" b="1573"/>
          <a:stretch/>
        </p:blipFill>
        <p:spPr bwMode="auto">
          <a:xfrm>
            <a:off x="6711950" y="699247"/>
            <a:ext cx="2520000" cy="209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petrovax.ru/upload/resize_cache/iblock/dc1/666_436_1/dc11c5d52d8b0252a8fb2360dc53454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54" t="2201" r="6622" b="1007"/>
          <a:stretch/>
        </p:blipFill>
        <p:spPr bwMode="auto">
          <a:xfrm>
            <a:off x="6753350" y="4735773"/>
            <a:ext cx="2478600" cy="19259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0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Текст 22"/>
          <p:cNvSpPr>
            <a:spLocks noGrp="1"/>
          </p:cNvSpPr>
          <p:nvPr>
            <p:ph type="body" sz="quarter" idx="12"/>
          </p:nvPr>
        </p:nvSpPr>
        <p:spPr>
          <a:xfrm>
            <a:off x="720000" y="1837209"/>
            <a:ext cx="4731810" cy="1584176"/>
          </a:xfrm>
        </p:spPr>
        <p:txBody>
          <a:bodyPr/>
          <a:lstStyle/>
          <a:p>
            <a:r>
              <a:rPr lang="ru-RU" sz="3200" dirty="0" smtClean="0"/>
              <a:t>Качество</a:t>
            </a:r>
            <a:endParaRPr lang="ru-RU" sz="3200" dirty="0"/>
          </a:p>
        </p:txBody>
      </p:sp>
      <p:sp>
        <p:nvSpPr>
          <p:cNvPr id="10" name="Текст 9"/>
          <p:cNvSpPr>
            <a:spLocks noGrp="1"/>
          </p:cNvSpPr>
          <p:nvPr>
            <p:ph type="body" sz="quarter" idx="20"/>
          </p:nvPr>
        </p:nvSpPr>
        <p:spPr>
          <a:xfrm>
            <a:off x="720000" y="4393493"/>
            <a:ext cx="4263758" cy="1721216"/>
          </a:xfrm>
        </p:spPr>
        <p:txBody>
          <a:bodyPr/>
          <a:lstStyle/>
          <a:p>
            <a:pPr>
              <a:spcBef>
                <a:spcPts val="600"/>
              </a:spcBef>
            </a:pPr>
            <a:r>
              <a:rPr lang="ru-RU" sz="1200" dirty="0"/>
              <a:t>В компании </a:t>
            </a:r>
            <a:r>
              <a:rPr lang="ru-RU" sz="1200" dirty="0" smtClean="0"/>
              <a:t>«Петровакс» </a:t>
            </a:r>
            <a:r>
              <a:rPr lang="ru-RU" sz="1200" dirty="0"/>
              <a:t>организована и функционирует реально работающая СМК, которая официально подтверждена сертификатом ISO 9001:2015</a:t>
            </a:r>
            <a:r>
              <a:rPr lang="ru-RU" sz="1200" dirty="0" smtClean="0"/>
              <a:t>. </a:t>
            </a:r>
            <a:endParaRPr lang="ru-RU" sz="1200" dirty="0"/>
          </a:p>
          <a:p>
            <a:pPr>
              <a:spcBef>
                <a:spcPts val="600"/>
              </a:spcBef>
            </a:pPr>
            <a:r>
              <a:rPr lang="ru-RU" sz="1200" dirty="0"/>
              <a:t>Показательно, что в системе СМК работают не только производство, </a:t>
            </a:r>
            <a:r>
              <a:rPr lang="ru-RU" sz="1200" dirty="0" smtClean="0"/>
              <a:t>но </a:t>
            </a:r>
            <a:r>
              <a:rPr lang="ru-RU" sz="1200" dirty="0"/>
              <a:t>и все подразделения компании, включая НИОКР и </a:t>
            </a:r>
            <a:r>
              <a:rPr lang="ru-RU" sz="1200" dirty="0" smtClean="0"/>
              <a:t>офис.</a:t>
            </a:r>
            <a:endParaRPr lang="ru-RU" sz="1200" dirty="0"/>
          </a:p>
        </p:txBody>
      </p:sp>
      <p:sp>
        <p:nvSpPr>
          <p:cNvPr id="27" name="Текст 26"/>
          <p:cNvSpPr>
            <a:spLocks noGrp="1"/>
          </p:cNvSpPr>
          <p:nvPr>
            <p:ph type="body" sz="quarter" idx="21"/>
          </p:nvPr>
        </p:nvSpPr>
        <p:spPr/>
        <p:txBody>
          <a:bodyPr/>
          <a:lstStyle/>
          <a:p>
            <a:r>
              <a:rPr lang="ru-RU" dirty="0" smtClean="0"/>
              <a:t>07</a:t>
            </a:r>
            <a:endParaRPr lang="ru-RU" dirty="0"/>
          </a:p>
        </p:txBody>
      </p:sp>
      <p:sp>
        <p:nvSpPr>
          <p:cNvPr id="15" name="Текст 14"/>
          <p:cNvSpPr>
            <a:spLocks noGrp="1"/>
          </p:cNvSpPr>
          <p:nvPr>
            <p:ph type="body" sz="quarter" idx="26"/>
          </p:nvPr>
        </p:nvSpPr>
        <p:spPr>
          <a:xfrm>
            <a:off x="9304706" y="927977"/>
            <a:ext cx="3671940" cy="1197264"/>
          </a:xfrm>
        </p:spPr>
        <p:txBody>
          <a:bodyPr/>
          <a:lstStyle/>
          <a:p>
            <a:pPr marL="171450" indent="-171450">
              <a:spcBef>
                <a:spcPts val="600"/>
              </a:spcBef>
              <a:buClr>
                <a:schemeClr val="accent1"/>
              </a:buClr>
              <a:buFont typeface="Verdana" panose="020B0604030504040204" pitchFamily="34" charset="0"/>
              <a:buChar char="–"/>
            </a:pPr>
            <a:r>
              <a:rPr lang="ru-RU" sz="1100" dirty="0"/>
              <a:t>Высокий уровень функционирования </a:t>
            </a:r>
            <a:r>
              <a:rPr lang="ru-RU" sz="1100" dirty="0" smtClean="0"/>
              <a:t/>
            </a:r>
            <a:br>
              <a:rPr lang="ru-RU" sz="1100" dirty="0" smtClean="0"/>
            </a:br>
            <a:r>
              <a:rPr lang="ru-RU" sz="1100" dirty="0" err="1" smtClean="0"/>
              <a:t>СМК</a:t>
            </a:r>
            <a:r>
              <a:rPr lang="ru-RU" sz="1100" dirty="0" smtClean="0"/>
              <a:t> </a:t>
            </a:r>
            <a:r>
              <a:rPr lang="ru-RU" sz="1100" dirty="0"/>
              <a:t>ежегодно подтверждается в ходе масштабного аудита органа сертификации по </a:t>
            </a:r>
            <a:r>
              <a:rPr lang="ru-RU" sz="1100" dirty="0" err="1"/>
              <a:t>ISO</a:t>
            </a:r>
            <a:r>
              <a:rPr lang="ru-RU" sz="1100" dirty="0"/>
              <a:t>.</a:t>
            </a:r>
          </a:p>
          <a:p>
            <a:pPr marL="171450" indent="-171450">
              <a:spcBef>
                <a:spcPts val="600"/>
              </a:spcBef>
              <a:buClr>
                <a:schemeClr val="accent1"/>
              </a:buClr>
              <a:buFont typeface="Verdana" panose="020B0604030504040204" pitchFamily="34" charset="0"/>
              <a:buChar char="–"/>
            </a:pPr>
            <a:r>
              <a:rPr lang="ru-RU" sz="1100" dirty="0"/>
              <a:t>Организация документооборота позволяет как в реальном времени, </a:t>
            </a:r>
            <a:r>
              <a:rPr lang="ru-RU" sz="1100" dirty="0" smtClean="0"/>
              <a:t>так </a:t>
            </a:r>
            <a:r>
              <a:rPr lang="ru-RU" sz="1100" dirty="0"/>
              <a:t>и </a:t>
            </a:r>
            <a:r>
              <a:rPr lang="ru-RU" sz="1100" dirty="0" smtClean="0"/>
              <a:t>ретроспективно </a:t>
            </a:r>
            <a:r>
              <a:rPr lang="ru-RU" sz="1100" dirty="0"/>
              <a:t>проследить результат деятельности всех сотрудников, </a:t>
            </a:r>
            <a:r>
              <a:rPr lang="ru-RU" sz="1100" dirty="0" smtClean="0"/>
              <a:t>участвующих в </a:t>
            </a:r>
            <a:r>
              <a:rPr lang="ru-RU" sz="1100" dirty="0"/>
              <a:t>производстве и </a:t>
            </a:r>
            <a:r>
              <a:rPr lang="ru-RU" sz="1100" dirty="0" smtClean="0"/>
              <a:t>контроле </a:t>
            </a:r>
            <a:r>
              <a:rPr lang="ru-RU" sz="1100" dirty="0"/>
              <a:t>продукта</a:t>
            </a:r>
            <a:r>
              <a:rPr lang="ru-RU" sz="1100" dirty="0" smtClean="0"/>
              <a:t>.</a:t>
            </a:r>
            <a:endParaRPr lang="ru-RU" sz="1100" dirty="0"/>
          </a:p>
        </p:txBody>
      </p:sp>
      <p:sp>
        <p:nvSpPr>
          <p:cNvPr id="17" name="Текст 16"/>
          <p:cNvSpPr>
            <a:spLocks noGrp="1"/>
          </p:cNvSpPr>
          <p:nvPr>
            <p:ph type="body" sz="quarter" idx="28"/>
          </p:nvPr>
        </p:nvSpPr>
        <p:spPr>
          <a:xfrm>
            <a:off x="9304706" y="3061345"/>
            <a:ext cx="3743948" cy="1197264"/>
          </a:xfrm>
        </p:spPr>
        <p:txBody>
          <a:bodyPr/>
          <a:lstStyle/>
          <a:p>
            <a:pPr marL="171450" indent="-171450">
              <a:spcBef>
                <a:spcPts val="600"/>
              </a:spcBef>
              <a:buClr>
                <a:schemeClr val="accent1"/>
              </a:buClr>
              <a:buFont typeface="Verdana" panose="020B0604030504040204" pitchFamily="34" charset="0"/>
              <a:buChar char="–"/>
            </a:pPr>
            <a:r>
              <a:rPr lang="ru-RU" sz="1100" dirty="0"/>
              <a:t>Работа проводится только </a:t>
            </a:r>
            <a:r>
              <a:rPr lang="ru-RU" sz="1100" dirty="0" smtClean="0"/>
              <a:t/>
            </a:r>
            <a:br>
              <a:rPr lang="ru-RU" sz="1100" dirty="0" smtClean="0"/>
            </a:br>
            <a:r>
              <a:rPr lang="ru-RU" sz="1100" dirty="0" smtClean="0"/>
              <a:t>с </a:t>
            </a:r>
            <a:r>
              <a:rPr lang="ru-RU" sz="1100" dirty="0"/>
              <a:t>одобренными поставщиками сырья </a:t>
            </a:r>
            <a:r>
              <a:rPr lang="ru-RU" sz="1100" dirty="0" smtClean="0"/>
              <a:t/>
            </a:r>
            <a:br>
              <a:rPr lang="ru-RU" sz="1100" dirty="0" smtClean="0"/>
            </a:br>
            <a:r>
              <a:rPr lang="ru-RU" sz="1100" dirty="0" smtClean="0"/>
              <a:t>и </a:t>
            </a:r>
            <a:r>
              <a:rPr lang="ru-RU" sz="1100" dirty="0"/>
              <a:t>материалов. </a:t>
            </a:r>
          </a:p>
          <a:p>
            <a:pPr marL="171450" indent="-171450">
              <a:spcBef>
                <a:spcPts val="600"/>
              </a:spcBef>
              <a:buClr>
                <a:schemeClr val="accent1"/>
              </a:buClr>
              <a:buFont typeface="Verdana" panose="020B0604030504040204" pitchFamily="34" charset="0"/>
              <a:buChar char="–"/>
            </a:pPr>
            <a:r>
              <a:rPr lang="ru-RU" sz="1100" dirty="0"/>
              <a:t>Организована автоматизированная система обучения – портал обучения </a:t>
            </a:r>
            <a:r>
              <a:rPr lang="ru-RU" sz="1100" dirty="0" smtClean="0"/>
              <a:t>и </a:t>
            </a:r>
            <a:r>
              <a:rPr lang="ru-RU" sz="1100" dirty="0"/>
              <a:t>развития </a:t>
            </a:r>
            <a:r>
              <a:rPr lang="ru-RU" sz="1100" dirty="0" err="1"/>
              <a:t>WebTutor</a:t>
            </a:r>
            <a:r>
              <a:rPr lang="ru-RU" sz="1100" dirty="0"/>
              <a:t>, на котором каждый сотрудник имеет индивидуальный план обучения и тестирования по </a:t>
            </a:r>
            <a:r>
              <a:rPr lang="ru-RU" sz="1100" dirty="0" err="1"/>
              <a:t>СМК</a:t>
            </a:r>
            <a:r>
              <a:rPr lang="ru-RU" sz="1100" dirty="0"/>
              <a:t>.</a:t>
            </a:r>
          </a:p>
        </p:txBody>
      </p:sp>
      <p:sp>
        <p:nvSpPr>
          <p:cNvPr id="19" name="Текст 18"/>
          <p:cNvSpPr>
            <a:spLocks noGrp="1"/>
          </p:cNvSpPr>
          <p:nvPr>
            <p:ph type="body" sz="quarter" idx="30"/>
          </p:nvPr>
        </p:nvSpPr>
        <p:spPr>
          <a:xfrm>
            <a:off x="9304706" y="4897549"/>
            <a:ext cx="3887964" cy="1197264"/>
          </a:xfrm>
        </p:spPr>
        <p:txBody>
          <a:bodyPr/>
          <a:lstStyle/>
          <a:p>
            <a:pPr marL="88900"/>
            <a:r>
              <a:rPr lang="ru-RU" sz="1100" dirty="0"/>
              <a:t>В компании действует система </a:t>
            </a:r>
            <a:r>
              <a:rPr lang="ru-RU" sz="1100" dirty="0" err="1"/>
              <a:t>фармаконадзора</a:t>
            </a:r>
            <a:r>
              <a:rPr lang="ru-RU" sz="1100" dirty="0"/>
              <a:t>, функционирующая </a:t>
            </a:r>
            <a:r>
              <a:rPr lang="ru-RU" sz="1100" dirty="0" smtClean="0"/>
              <a:t>в </a:t>
            </a:r>
            <a:r>
              <a:rPr lang="ru-RU" sz="1100" dirty="0"/>
              <a:t>соответствии с международными стандартами и требованиями регуляторных органов РФ. Для обеспечения контроля безопасности применения лекарственных препаратов ответственными сотрудниками постоянно отслеживается информация, касающаяся нежелательных реакций </a:t>
            </a:r>
            <a:r>
              <a:rPr lang="ru-RU" sz="1100" dirty="0" smtClean="0"/>
              <a:t>и </a:t>
            </a:r>
            <a:r>
              <a:rPr lang="ru-RU" sz="1100" dirty="0"/>
              <a:t>эффективности препаратов.</a:t>
            </a:r>
          </a:p>
        </p:txBody>
      </p:sp>
      <p:pic>
        <p:nvPicPr>
          <p:cNvPr id="18"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29426" t="1042" r="28779" b="1833"/>
          <a:stretch/>
        </p:blipFill>
        <p:spPr bwMode="auto">
          <a:xfrm>
            <a:off x="6713358" y="2881172"/>
            <a:ext cx="2527471" cy="180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962" y="2737309"/>
            <a:ext cx="1764532" cy="15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ru.petrovax.com/upload/IMG_0882.jpg"/>
          <p:cNvPicPr>
            <a:picLocks noChangeAspect="1" noChangeArrowheads="1"/>
          </p:cNvPicPr>
          <p:nvPr/>
        </p:nvPicPr>
        <p:blipFill rotWithShape="1">
          <a:blip r:embed="rId5">
            <a:extLst>
              <a:ext uri="{28A0092B-C50C-407E-A947-70E740481C1C}">
                <a14:useLocalDpi xmlns:a14="http://schemas.microsoft.com/office/drawing/2010/main" val="0"/>
              </a:ext>
            </a:extLst>
          </a:blip>
          <a:srcRect l="6825" r="3457"/>
          <a:stretch/>
        </p:blipFill>
        <p:spPr bwMode="auto">
          <a:xfrm>
            <a:off x="6713358" y="918000"/>
            <a:ext cx="2530800" cy="187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8089" y="4689563"/>
            <a:ext cx="2541337" cy="1972182"/>
          </a:xfrm>
          <a:prstGeom prst="rect">
            <a:avLst/>
          </a:prstGeom>
        </p:spPr>
      </p:pic>
    </p:spTree>
    <p:extLst>
      <p:ext uri="{BB962C8B-B14F-4D97-AF65-F5344CB8AC3E}">
        <p14:creationId xmlns:p14="http://schemas.microsoft.com/office/powerpoint/2010/main" val="711858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456" b="36531"/>
          <a:stretch/>
        </p:blipFill>
        <p:spPr bwMode="auto">
          <a:xfrm>
            <a:off x="4509746" y="253033"/>
            <a:ext cx="8530222" cy="482453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4" name="Текст 13"/>
          <p:cNvSpPr>
            <a:spLocks noGrp="1"/>
          </p:cNvSpPr>
          <p:nvPr>
            <p:ph type="body" sz="quarter" idx="21"/>
          </p:nvPr>
        </p:nvSpPr>
        <p:spPr/>
        <p:txBody>
          <a:bodyPr/>
          <a:lstStyle/>
          <a:p>
            <a:r>
              <a:rPr lang="ru-RU" dirty="0" smtClean="0"/>
              <a:t>08</a:t>
            </a:r>
            <a:endParaRPr lang="ru-RU" dirty="0"/>
          </a:p>
        </p:txBody>
      </p:sp>
      <p:sp>
        <p:nvSpPr>
          <p:cNvPr id="18" name="Прямоугольник 8"/>
          <p:cNvSpPr>
            <a:spLocks noChangeArrowheads="1"/>
          </p:cNvSpPr>
          <p:nvPr/>
        </p:nvSpPr>
        <p:spPr bwMode="auto">
          <a:xfrm>
            <a:off x="7092788" y="5437609"/>
            <a:ext cx="2556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spcBef>
                <a:spcPct val="0"/>
              </a:spcBef>
              <a:buFontTx/>
              <a:buNone/>
            </a:pPr>
            <a:r>
              <a:rPr lang="ru-RU" altLang="ru-RU" sz="1400" smtClean="0">
                <a:solidFill>
                  <a:srgbClr val="00B0F0"/>
                </a:solidFill>
                <a:latin typeface="+mj-lt"/>
              </a:rPr>
              <a:t>Крупнейших </a:t>
            </a:r>
            <a:r>
              <a:rPr lang="ru-RU" altLang="ru-RU" sz="1400">
                <a:solidFill>
                  <a:srgbClr val="00B0F0"/>
                </a:solidFill>
                <a:latin typeface="+mj-lt"/>
              </a:rPr>
              <a:t>городов Российской Федерации</a:t>
            </a:r>
          </a:p>
        </p:txBody>
      </p:sp>
      <p:sp>
        <p:nvSpPr>
          <p:cNvPr id="20" name="Rectangle 3"/>
          <p:cNvSpPr txBox="1">
            <a:spLocks noChangeArrowheads="1"/>
          </p:cNvSpPr>
          <p:nvPr/>
        </p:nvSpPr>
        <p:spPr bwMode="auto">
          <a:xfrm>
            <a:off x="4684055" y="6373713"/>
            <a:ext cx="3175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eaLnBrk="1" hangingPunct="1">
              <a:spcBef>
                <a:spcPts val="600"/>
              </a:spcBef>
              <a:buClr>
                <a:srgbClr val="00B0F0"/>
              </a:buClr>
              <a:buFont typeface="Wingdings" pitchFamily="2" charset="2"/>
              <a:buNone/>
            </a:pPr>
            <a:r>
              <a:rPr lang="ru-RU" altLang="ru-RU" sz="800" b="1" dirty="0">
                <a:solidFill>
                  <a:srgbClr val="00587C"/>
                </a:solidFill>
                <a:latin typeface="+mj-lt"/>
              </a:rPr>
              <a:t>Белоруссия</a:t>
            </a:r>
            <a:r>
              <a:rPr lang="ru-RU" altLang="ru-RU" sz="800" dirty="0">
                <a:solidFill>
                  <a:srgbClr val="00587C"/>
                </a:solidFill>
                <a:latin typeface="+mj-lt"/>
              </a:rPr>
              <a:t> – в 2015 году реализован первый </a:t>
            </a:r>
            <a:r>
              <a:rPr lang="en-US" altLang="ru-RU" sz="800" dirty="0" smtClean="0">
                <a:solidFill>
                  <a:srgbClr val="00587C"/>
                </a:solidFill>
                <a:latin typeface="+mj-lt"/>
              </a:rPr>
              <a:t/>
            </a:r>
            <a:br>
              <a:rPr lang="en-US" altLang="ru-RU" sz="800" dirty="0" smtClean="0">
                <a:solidFill>
                  <a:srgbClr val="00587C"/>
                </a:solidFill>
                <a:latin typeface="+mj-lt"/>
              </a:rPr>
            </a:br>
            <a:r>
              <a:rPr lang="ru-RU" altLang="ru-RU" sz="800" dirty="0" smtClean="0">
                <a:solidFill>
                  <a:srgbClr val="00587C"/>
                </a:solidFill>
                <a:latin typeface="+mj-lt"/>
              </a:rPr>
              <a:t>в </a:t>
            </a:r>
            <a:r>
              <a:rPr lang="ru-RU" altLang="ru-RU" sz="800" dirty="0">
                <a:solidFill>
                  <a:srgbClr val="00587C"/>
                </a:solidFill>
                <a:latin typeface="+mj-lt"/>
              </a:rPr>
              <a:t>истории России проект по локализации производства оригинальной российской противогриппозной вакцины Гриппол® плюс на территории страны в рамках соглашения с Минздравом Белоруссии и РУП «</a:t>
            </a:r>
            <a:r>
              <a:rPr lang="ru-RU" altLang="ru-RU" sz="800" dirty="0" err="1">
                <a:solidFill>
                  <a:srgbClr val="00587C"/>
                </a:solidFill>
                <a:latin typeface="+mj-lt"/>
              </a:rPr>
              <a:t>Белмедпрепараты</a:t>
            </a:r>
            <a:r>
              <a:rPr lang="ru-RU" altLang="ru-RU" sz="800" dirty="0">
                <a:solidFill>
                  <a:srgbClr val="00587C"/>
                </a:solidFill>
                <a:latin typeface="+mj-lt"/>
              </a:rPr>
              <a:t>».</a:t>
            </a:r>
          </a:p>
        </p:txBody>
      </p:sp>
      <p:sp>
        <p:nvSpPr>
          <p:cNvPr id="33" name="Rectangle 3"/>
          <p:cNvSpPr txBox="1">
            <a:spLocks noChangeArrowheads="1"/>
          </p:cNvSpPr>
          <p:nvPr/>
        </p:nvSpPr>
        <p:spPr bwMode="auto">
          <a:xfrm>
            <a:off x="8829018" y="6373713"/>
            <a:ext cx="31765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eaLnBrk="1" hangingPunct="1">
              <a:spcBef>
                <a:spcPts val="600"/>
              </a:spcBef>
              <a:buClr>
                <a:srgbClr val="00B0F0"/>
              </a:buClr>
              <a:buFont typeface="Wingdings" pitchFamily="2" charset="2"/>
              <a:buNone/>
            </a:pPr>
            <a:r>
              <a:rPr lang="ru-RU" altLang="ru-RU" sz="800" b="1" dirty="0">
                <a:solidFill>
                  <a:srgbClr val="00587C"/>
                </a:solidFill>
                <a:latin typeface="+mj-lt"/>
              </a:rPr>
              <a:t>Иран</a:t>
            </a:r>
            <a:r>
              <a:rPr lang="ru-RU" altLang="ru-RU" sz="800" dirty="0">
                <a:solidFill>
                  <a:srgbClr val="00587C"/>
                </a:solidFill>
                <a:latin typeface="+mj-lt"/>
              </a:rPr>
              <a:t> – стратегическое сотрудничество в целях локализации производства вакцины Гриппол® плюс </a:t>
            </a:r>
            <a:r>
              <a:rPr lang="en-US" altLang="ru-RU" sz="800" dirty="0" smtClean="0">
                <a:solidFill>
                  <a:srgbClr val="00587C"/>
                </a:solidFill>
                <a:latin typeface="+mj-lt"/>
              </a:rPr>
              <a:t/>
            </a:r>
            <a:br>
              <a:rPr lang="en-US" altLang="ru-RU" sz="800" dirty="0" smtClean="0">
                <a:solidFill>
                  <a:srgbClr val="00587C"/>
                </a:solidFill>
                <a:latin typeface="+mj-lt"/>
              </a:rPr>
            </a:br>
            <a:r>
              <a:rPr lang="ru-RU" altLang="ru-RU" sz="800" dirty="0" smtClean="0">
                <a:solidFill>
                  <a:srgbClr val="00587C"/>
                </a:solidFill>
                <a:latin typeface="+mj-lt"/>
              </a:rPr>
              <a:t>на </a:t>
            </a:r>
            <a:r>
              <a:rPr lang="ru-RU" altLang="ru-RU" sz="800" dirty="0">
                <a:solidFill>
                  <a:srgbClr val="00587C"/>
                </a:solidFill>
                <a:latin typeface="+mj-lt"/>
              </a:rPr>
              <a:t>территории страны, а также трансфера технологий производства четырехвалентной противогриппозной полимер-субъединичной вакцины.</a:t>
            </a:r>
          </a:p>
        </p:txBody>
      </p:sp>
      <p:pic>
        <p:nvPicPr>
          <p:cNvPr id="34"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3618" y="6445150"/>
            <a:ext cx="8810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Рисунок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0330" y="6445150"/>
            <a:ext cx="8810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Текст 22"/>
          <p:cNvSpPr txBox="1">
            <a:spLocks/>
          </p:cNvSpPr>
          <p:nvPr/>
        </p:nvSpPr>
        <p:spPr>
          <a:xfrm>
            <a:off x="720000" y="1837209"/>
            <a:ext cx="4731810" cy="1584176"/>
          </a:xfrm>
          <a:prstGeom prst="rect">
            <a:avLst/>
          </a:prstGeom>
        </p:spPr>
        <p:txBody>
          <a:bodyPr/>
          <a:lstStyle>
            <a:lvl1pPr marL="0">
              <a:lnSpc>
                <a:spcPct val="90000"/>
              </a:lnSpc>
              <a:defRPr sz="3600" b="1" baseline="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3200" kern="0">
                <a:solidFill>
                  <a:sysClr val="windowText" lastClr="000000"/>
                </a:solidFill>
              </a:rPr>
              <a:t>География</a:t>
            </a:r>
          </a:p>
          <a:p>
            <a:endParaRPr lang="ru-RU" sz="3200" kern="0">
              <a:solidFill>
                <a:sysClr val="windowText" lastClr="000000"/>
              </a:solidFill>
            </a:endParaRPr>
          </a:p>
        </p:txBody>
      </p:sp>
      <p:sp>
        <p:nvSpPr>
          <p:cNvPr id="43" name="Прямоугольник 42"/>
          <p:cNvSpPr/>
          <p:nvPr/>
        </p:nvSpPr>
        <p:spPr>
          <a:xfrm>
            <a:off x="5580620" y="5254684"/>
            <a:ext cx="1593706" cy="830997"/>
          </a:xfrm>
          <a:prstGeom prst="rect">
            <a:avLst/>
          </a:prstGeom>
        </p:spPr>
        <p:txBody>
          <a:bodyPr wrap="none">
            <a:spAutoFit/>
          </a:bodyPr>
          <a:lstStyle/>
          <a:p>
            <a:pPr>
              <a:spcBef>
                <a:spcPct val="0"/>
              </a:spcBef>
              <a:buFontTx/>
              <a:buNone/>
            </a:pPr>
            <a:r>
              <a:rPr lang="ru-RU" altLang="ru-RU" sz="4800" b="1">
                <a:solidFill>
                  <a:srgbClr val="FF0000"/>
                </a:solidFill>
                <a:latin typeface="+mj-lt"/>
              </a:rPr>
              <a:t>&gt;</a:t>
            </a:r>
            <a:r>
              <a:rPr lang="en-US" altLang="ru-RU" sz="4800" b="1">
                <a:solidFill>
                  <a:srgbClr val="FF0000"/>
                </a:solidFill>
                <a:latin typeface="+mj-lt"/>
              </a:rPr>
              <a:t>3</a:t>
            </a:r>
            <a:r>
              <a:rPr lang="ru-RU" altLang="ru-RU" sz="4800" b="1">
                <a:solidFill>
                  <a:srgbClr val="FF0000"/>
                </a:solidFill>
                <a:latin typeface="+mj-lt"/>
              </a:rPr>
              <a:t>0</a:t>
            </a:r>
          </a:p>
        </p:txBody>
      </p:sp>
      <p:sp>
        <p:nvSpPr>
          <p:cNvPr id="47" name="Прямоугольник 8"/>
          <p:cNvSpPr>
            <a:spLocks noChangeArrowheads="1"/>
          </p:cNvSpPr>
          <p:nvPr/>
        </p:nvSpPr>
        <p:spPr bwMode="auto">
          <a:xfrm>
            <a:off x="10981220" y="5437609"/>
            <a:ext cx="19594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spcBef>
                <a:spcPct val="0"/>
              </a:spcBef>
              <a:buFontTx/>
              <a:buNone/>
            </a:pPr>
            <a:r>
              <a:rPr lang="ru-RU" altLang="ru-RU" sz="1400">
                <a:solidFill>
                  <a:srgbClr val="00B0F0"/>
                </a:solidFill>
                <a:latin typeface="+mj-lt"/>
              </a:rPr>
              <a:t>Стран экспортного присутствия</a:t>
            </a:r>
          </a:p>
        </p:txBody>
      </p:sp>
      <p:sp>
        <p:nvSpPr>
          <p:cNvPr id="48" name="Прямоугольник 47"/>
          <p:cNvSpPr/>
          <p:nvPr/>
        </p:nvSpPr>
        <p:spPr>
          <a:xfrm>
            <a:off x="9469052" y="5254684"/>
            <a:ext cx="1593706" cy="830997"/>
          </a:xfrm>
          <a:prstGeom prst="rect">
            <a:avLst/>
          </a:prstGeom>
        </p:spPr>
        <p:txBody>
          <a:bodyPr wrap="none">
            <a:spAutoFit/>
          </a:bodyPr>
          <a:lstStyle/>
          <a:p>
            <a:pPr>
              <a:spcBef>
                <a:spcPct val="0"/>
              </a:spcBef>
              <a:buFontTx/>
              <a:buNone/>
            </a:pPr>
            <a:r>
              <a:rPr lang="ru-RU" altLang="ru-RU" sz="4800" b="1" smtClean="0">
                <a:solidFill>
                  <a:srgbClr val="FF0000"/>
                </a:solidFill>
                <a:latin typeface="+mj-lt"/>
              </a:rPr>
              <a:t>&gt;</a:t>
            </a:r>
            <a:r>
              <a:rPr lang="en-US" altLang="ru-RU" sz="4800" b="1" smtClean="0">
                <a:solidFill>
                  <a:srgbClr val="FF0000"/>
                </a:solidFill>
                <a:latin typeface="+mj-lt"/>
              </a:rPr>
              <a:t>1</a:t>
            </a:r>
            <a:r>
              <a:rPr lang="ru-RU" altLang="ru-RU" sz="4800" b="1" smtClean="0">
                <a:solidFill>
                  <a:srgbClr val="FF0000"/>
                </a:solidFill>
                <a:latin typeface="+mj-lt"/>
              </a:rPr>
              <a:t>0</a:t>
            </a:r>
            <a:endParaRPr lang="ru-RU" altLang="ru-RU" sz="4800" b="1">
              <a:solidFill>
                <a:srgbClr val="FF0000"/>
              </a:solidFill>
              <a:latin typeface="+mj-lt"/>
            </a:endParaRPr>
          </a:p>
        </p:txBody>
      </p:sp>
      <p:sp>
        <p:nvSpPr>
          <p:cNvPr id="45" name="Прямоугольник 44"/>
          <p:cNvSpPr/>
          <p:nvPr/>
        </p:nvSpPr>
        <p:spPr>
          <a:xfrm>
            <a:off x="519262" y="3061345"/>
            <a:ext cx="4572508" cy="309634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7"/>
          <p:cNvSpPr txBox="1">
            <a:spLocks noChangeArrowheads="1"/>
          </p:cNvSpPr>
          <p:nvPr/>
        </p:nvSpPr>
        <p:spPr bwMode="auto">
          <a:xfrm>
            <a:off x="720000" y="3529104"/>
            <a:ext cx="4155746"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itchFamily="2" charset="2"/>
              <a:buChar char="§"/>
              <a:defRPr sz="3200">
                <a:solidFill>
                  <a:srgbClr val="183884"/>
                </a:solidFill>
                <a:latin typeface="Tahoma" pitchFamily="34" charset="0"/>
              </a:defRPr>
            </a:lvl1pPr>
            <a:lvl2pPr marL="742950" indent="-285750">
              <a:spcBef>
                <a:spcPct val="20000"/>
              </a:spcBef>
              <a:buChar char="–"/>
              <a:defRPr sz="2800">
                <a:solidFill>
                  <a:srgbClr val="183884"/>
                </a:solidFill>
                <a:latin typeface="Tahoma" pitchFamily="34" charset="0"/>
              </a:defRPr>
            </a:lvl2pPr>
            <a:lvl3pPr marL="1143000" indent="-228600">
              <a:spcBef>
                <a:spcPct val="20000"/>
              </a:spcBef>
              <a:buFont typeface="Wingdings" pitchFamily="2" charset="2"/>
              <a:buChar char="§"/>
              <a:defRPr sz="2400">
                <a:solidFill>
                  <a:srgbClr val="183884"/>
                </a:solidFill>
                <a:latin typeface="Tahoma" pitchFamily="34" charset="0"/>
              </a:defRPr>
            </a:lvl3pPr>
            <a:lvl4pPr marL="1600200" indent="-228600">
              <a:spcBef>
                <a:spcPct val="20000"/>
              </a:spcBef>
              <a:buChar char="–"/>
              <a:defRPr sz="2000">
                <a:solidFill>
                  <a:srgbClr val="183884"/>
                </a:solidFill>
                <a:latin typeface="Tahoma" pitchFamily="34" charset="0"/>
              </a:defRPr>
            </a:lvl4pPr>
            <a:lvl5pPr marL="2057400" indent="-22860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spcBef>
                <a:spcPts val="900"/>
              </a:spcBef>
              <a:buFontTx/>
              <a:buNone/>
            </a:pPr>
            <a:r>
              <a:rPr lang="ru-RU" altLang="ru-RU" sz="1200" spc="-50" dirty="0">
                <a:solidFill>
                  <a:schemeClr val="tx1"/>
                </a:solidFill>
                <a:latin typeface="+mj-lt"/>
              </a:rPr>
              <a:t>Расширение экспортного </a:t>
            </a:r>
            <a:r>
              <a:rPr lang="ru-RU" altLang="ru-RU" sz="1200" spc="-50" dirty="0" smtClean="0">
                <a:solidFill>
                  <a:schemeClr val="tx1"/>
                </a:solidFill>
                <a:latin typeface="+mj-lt"/>
              </a:rPr>
              <a:t>потенциала </a:t>
            </a:r>
            <a:r>
              <a:rPr lang="ru-RU" altLang="ru-RU" sz="1200" spc="-50" dirty="0">
                <a:solidFill>
                  <a:schemeClr val="tx1"/>
                </a:solidFill>
                <a:latin typeface="+mj-lt"/>
              </a:rPr>
              <a:t>и географии </a:t>
            </a:r>
            <a:r>
              <a:rPr lang="ru-RU" altLang="ru-RU" sz="1200" spc="-50" dirty="0" smtClean="0">
                <a:solidFill>
                  <a:schemeClr val="tx1"/>
                </a:solidFill>
                <a:latin typeface="+mj-lt"/>
              </a:rPr>
              <a:t>продаж </a:t>
            </a:r>
            <a:r>
              <a:rPr lang="ru-RU" altLang="ru-RU" sz="1200" spc="-50" dirty="0">
                <a:solidFill>
                  <a:schemeClr val="tx1"/>
                </a:solidFill>
                <a:latin typeface="+mj-lt"/>
              </a:rPr>
              <a:t>– </a:t>
            </a:r>
            <a:r>
              <a:rPr lang="ru-RU" altLang="ru-RU" sz="1200" spc="-50" dirty="0" smtClean="0">
                <a:solidFill>
                  <a:schemeClr val="tx1"/>
                </a:solidFill>
                <a:latin typeface="+mj-lt"/>
              </a:rPr>
              <a:t>одна из </a:t>
            </a:r>
            <a:r>
              <a:rPr lang="ru-RU" altLang="ru-RU" sz="1200" spc="-50" dirty="0">
                <a:solidFill>
                  <a:schemeClr val="tx1"/>
                </a:solidFill>
                <a:latin typeface="+mj-lt"/>
              </a:rPr>
              <a:t>стратегических целей </a:t>
            </a:r>
            <a:r>
              <a:rPr lang="ru-RU" altLang="ru-RU" sz="1200" spc="-50" dirty="0" smtClean="0">
                <a:solidFill>
                  <a:schemeClr val="tx1"/>
                </a:solidFill>
                <a:latin typeface="+mj-lt"/>
              </a:rPr>
              <a:t>«Петровакс». </a:t>
            </a:r>
          </a:p>
          <a:p>
            <a:pPr>
              <a:spcBef>
                <a:spcPts val="900"/>
              </a:spcBef>
              <a:buFontTx/>
              <a:buNone/>
            </a:pPr>
            <a:r>
              <a:rPr lang="ru-RU" altLang="ru-RU" sz="1200" spc="-50" dirty="0" smtClean="0">
                <a:solidFill>
                  <a:schemeClr val="tx1"/>
                </a:solidFill>
                <a:latin typeface="+mj-lt"/>
              </a:rPr>
              <a:t>Компания </a:t>
            </a:r>
            <a:r>
              <a:rPr lang="ru-RU" altLang="ru-RU" sz="1200" spc="-50" dirty="0">
                <a:solidFill>
                  <a:schemeClr val="tx1"/>
                </a:solidFill>
                <a:latin typeface="+mj-lt"/>
              </a:rPr>
              <a:t>представлена во всех </a:t>
            </a:r>
            <a:r>
              <a:rPr lang="ru-RU" altLang="ru-RU" sz="1200" spc="-50" dirty="0" smtClean="0">
                <a:solidFill>
                  <a:schemeClr val="tx1"/>
                </a:solidFill>
                <a:latin typeface="+mj-lt"/>
              </a:rPr>
              <a:t>регионах России</a:t>
            </a:r>
            <a:r>
              <a:rPr lang="ru-RU" altLang="ru-RU" sz="1200" spc="-50" dirty="0">
                <a:solidFill>
                  <a:schemeClr val="tx1"/>
                </a:solidFill>
                <a:latin typeface="+mj-lt"/>
              </a:rPr>
              <a:t>. Препараты </a:t>
            </a:r>
            <a:r>
              <a:rPr lang="ru-RU" altLang="ru-RU" sz="1200" spc="-50" dirty="0" smtClean="0">
                <a:solidFill>
                  <a:schemeClr val="tx1"/>
                </a:solidFill>
                <a:latin typeface="+mj-lt"/>
              </a:rPr>
              <a:t>поставляются </a:t>
            </a:r>
            <a:r>
              <a:rPr lang="ru-RU" altLang="ru-RU" sz="1200" spc="-50" dirty="0">
                <a:solidFill>
                  <a:schemeClr val="tx1"/>
                </a:solidFill>
                <a:latin typeface="+mj-lt"/>
              </a:rPr>
              <a:t>в </a:t>
            </a:r>
            <a:r>
              <a:rPr lang="ru-RU" altLang="ru-RU" sz="1200" spc="-50" dirty="0" smtClean="0">
                <a:solidFill>
                  <a:schemeClr val="tx1"/>
                </a:solidFill>
                <a:latin typeface="+mj-lt"/>
              </a:rPr>
              <a:t>1</a:t>
            </a:r>
            <a:r>
              <a:rPr lang="en-US" altLang="ru-RU" sz="1200" spc="-50" dirty="0" smtClean="0">
                <a:solidFill>
                  <a:schemeClr val="tx1"/>
                </a:solidFill>
                <a:latin typeface="+mj-lt"/>
              </a:rPr>
              <a:t>2</a:t>
            </a:r>
            <a:r>
              <a:rPr lang="ru-RU" altLang="ru-RU" sz="1200" spc="-50" dirty="0" smtClean="0">
                <a:solidFill>
                  <a:schemeClr val="tx1"/>
                </a:solidFill>
                <a:latin typeface="+mj-lt"/>
              </a:rPr>
              <a:t> </a:t>
            </a:r>
            <a:r>
              <a:rPr lang="ru-RU" altLang="ru-RU" sz="1200" spc="-50" dirty="0">
                <a:solidFill>
                  <a:schemeClr val="tx1"/>
                </a:solidFill>
                <a:latin typeface="+mj-lt"/>
              </a:rPr>
              <a:t>стран мира. </a:t>
            </a:r>
            <a:endParaRPr lang="en-US" altLang="ru-RU" sz="1200" spc="-50" dirty="0" smtClean="0">
              <a:solidFill>
                <a:schemeClr val="tx1"/>
              </a:solidFill>
              <a:latin typeface="+mj-lt"/>
            </a:endParaRPr>
          </a:p>
          <a:p>
            <a:pPr>
              <a:spcBef>
                <a:spcPts val="900"/>
              </a:spcBef>
              <a:buNone/>
            </a:pPr>
            <a:r>
              <a:rPr lang="ru-RU" sz="1200" spc="-50" dirty="0">
                <a:solidFill>
                  <a:schemeClr val="tx1"/>
                </a:solidFill>
                <a:latin typeface="+mj-lt"/>
              </a:rPr>
              <a:t>Перспективные направления экспорта: Балканы, </a:t>
            </a:r>
            <a:r>
              <a:rPr lang="ru-RU" sz="1200" spc="-50" dirty="0" smtClean="0">
                <a:solidFill>
                  <a:schemeClr val="tx1"/>
                </a:solidFill>
                <a:latin typeface="+mj-lt"/>
              </a:rPr>
              <a:t>Египет</a:t>
            </a:r>
            <a:r>
              <a:rPr lang="ru-RU" sz="1200" spc="-50" dirty="0">
                <a:solidFill>
                  <a:schemeClr val="tx1"/>
                </a:solidFill>
                <a:latin typeface="+mj-lt"/>
              </a:rPr>
              <a:t> </a:t>
            </a:r>
            <a:r>
              <a:rPr lang="ru-RU" sz="1200" spc="-50" dirty="0" smtClean="0">
                <a:solidFill>
                  <a:schemeClr val="tx1"/>
                </a:solidFill>
                <a:latin typeface="+mj-lt"/>
              </a:rPr>
              <a:t>и другие </a:t>
            </a:r>
            <a:r>
              <a:rPr lang="ru-RU" sz="1200" spc="-50" dirty="0">
                <a:solidFill>
                  <a:schemeClr val="tx1"/>
                </a:solidFill>
                <a:latin typeface="+mj-lt"/>
              </a:rPr>
              <a:t>страны </a:t>
            </a:r>
            <a:r>
              <a:rPr lang="en-US" sz="1200" spc="-50" dirty="0">
                <a:solidFill>
                  <a:schemeClr val="tx1"/>
                </a:solidFill>
                <a:latin typeface="+mj-lt"/>
              </a:rPr>
              <a:t>MENA</a:t>
            </a:r>
            <a:r>
              <a:rPr lang="ru-RU" altLang="ru-RU" sz="1200" spc="-50" dirty="0">
                <a:solidFill>
                  <a:schemeClr val="tx1"/>
                </a:solidFill>
                <a:latin typeface="+mj-lt"/>
              </a:rPr>
              <a:t>.</a:t>
            </a:r>
          </a:p>
        </p:txBody>
      </p:sp>
    </p:spTree>
    <p:extLst>
      <p:ext uri="{BB962C8B-B14F-4D97-AF65-F5344CB8AC3E}">
        <p14:creationId xmlns:p14="http://schemas.microsoft.com/office/powerpoint/2010/main" val="2825466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6495926" y="181025"/>
            <a:ext cx="3060340" cy="705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739842" y="4897549"/>
            <a:ext cx="2376264"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5739842" y="2701305"/>
            <a:ext cx="2376264" cy="21962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5739842" y="361045"/>
            <a:ext cx="2376264" cy="2340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25" name="Прямоугольник 9224"/>
          <p:cNvSpPr/>
          <p:nvPr/>
        </p:nvSpPr>
        <p:spPr>
          <a:xfrm>
            <a:off x="231230" y="3925441"/>
            <a:ext cx="5472608" cy="2772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519262" y="4321485"/>
            <a:ext cx="4896544" cy="2285944"/>
          </a:xfrm>
          <a:prstGeom prst="rect">
            <a:avLst/>
          </a:prstGeom>
          <a:noFill/>
          <a:ln w="31750">
            <a:solidFill>
              <a:srgbClr val="00587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Текст 24"/>
          <p:cNvSpPr>
            <a:spLocks noGrp="1"/>
          </p:cNvSpPr>
          <p:nvPr>
            <p:ph type="body" sz="quarter" idx="20"/>
          </p:nvPr>
        </p:nvSpPr>
        <p:spPr>
          <a:xfrm>
            <a:off x="720000" y="4501505"/>
            <a:ext cx="4767814" cy="1944216"/>
          </a:xfrm>
        </p:spPr>
        <p:txBody>
          <a:bodyPr anchor="ctr"/>
          <a:lstStyle/>
          <a:p>
            <a:pPr>
              <a:spcBef>
                <a:spcPct val="0"/>
              </a:spcBef>
              <a:buFontTx/>
              <a:buNone/>
            </a:pPr>
            <a:r>
              <a:rPr lang="ru-RU" altLang="ru-RU" sz="1200" dirty="0" smtClean="0">
                <a:solidFill>
                  <a:schemeClr val="tx1"/>
                </a:solidFill>
              </a:rPr>
              <a:t>«</a:t>
            </a:r>
            <a:r>
              <a:rPr lang="ru-RU" altLang="ru-RU" sz="1200" dirty="0" err="1" smtClean="0">
                <a:solidFill>
                  <a:schemeClr val="tx1"/>
                </a:solidFill>
              </a:rPr>
              <a:t>Петровакс</a:t>
            </a:r>
            <a:r>
              <a:rPr lang="ru-RU" altLang="ru-RU" sz="1200" dirty="0" smtClean="0">
                <a:solidFill>
                  <a:schemeClr val="tx1"/>
                </a:solidFill>
              </a:rPr>
              <a:t>» сотрудничает </a:t>
            </a:r>
            <a:r>
              <a:rPr lang="ru-RU" altLang="ru-RU" sz="1200" dirty="0">
                <a:solidFill>
                  <a:schemeClr val="tx1"/>
                </a:solidFill>
              </a:rPr>
              <a:t>с ведущими российскими </a:t>
            </a:r>
            <a:r>
              <a:rPr lang="en-US" altLang="ru-RU" sz="1200" dirty="0" smtClean="0">
                <a:solidFill>
                  <a:schemeClr val="tx1"/>
                </a:solidFill>
              </a:rPr>
              <a:t/>
            </a:r>
            <a:br>
              <a:rPr lang="en-US" altLang="ru-RU" sz="1200" dirty="0" smtClean="0">
                <a:solidFill>
                  <a:schemeClr val="tx1"/>
                </a:solidFill>
              </a:rPr>
            </a:br>
            <a:r>
              <a:rPr lang="ru-RU" altLang="ru-RU" sz="1200" dirty="0" smtClean="0">
                <a:solidFill>
                  <a:schemeClr val="tx1"/>
                </a:solidFill>
              </a:rPr>
              <a:t>и </a:t>
            </a:r>
            <a:r>
              <a:rPr lang="ru-RU" altLang="ru-RU" sz="1200" dirty="0">
                <a:solidFill>
                  <a:schemeClr val="tx1"/>
                </a:solidFill>
              </a:rPr>
              <a:t>международными научно-исследовательскими институтами, фармацевтическими компаниями </a:t>
            </a:r>
            <a:br>
              <a:rPr lang="ru-RU" altLang="ru-RU" sz="1200" dirty="0">
                <a:solidFill>
                  <a:schemeClr val="tx1"/>
                </a:solidFill>
              </a:rPr>
            </a:br>
            <a:r>
              <a:rPr lang="ru-RU" altLang="ru-RU" sz="1200" dirty="0">
                <a:solidFill>
                  <a:schemeClr val="tx1"/>
                </a:solidFill>
              </a:rPr>
              <a:t>для создания новых продуктов, трансфера технологий полного цикла производства лекарственных препаратов.</a:t>
            </a:r>
          </a:p>
        </p:txBody>
      </p:sp>
      <p:cxnSp>
        <p:nvCxnSpPr>
          <p:cNvPr id="39" name="Прямая соединительная линия 38"/>
          <p:cNvCxnSpPr/>
          <p:nvPr/>
        </p:nvCxnSpPr>
        <p:spPr>
          <a:xfrm>
            <a:off x="5739842" y="4897549"/>
            <a:ext cx="7200000"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flipV="1">
            <a:off x="5703838" y="361045"/>
            <a:ext cx="14962" cy="6264000"/>
          </a:xfrm>
          <a:prstGeom prst="line">
            <a:avLst/>
          </a:prstGeom>
          <a:noFill/>
          <a:ln w="57150" cap="flat" cmpd="sng" algn="ctr">
            <a:solidFill>
              <a:srgbClr val="00587C"/>
            </a:solidFill>
            <a:prstDash val="solid"/>
            <a:miter lim="800000"/>
          </a:ln>
          <a:effectLst/>
        </p:spPr>
      </p:cxnSp>
      <p:sp>
        <p:nvSpPr>
          <p:cNvPr id="27" name="Текст 22"/>
          <p:cNvSpPr>
            <a:spLocks noGrp="1"/>
          </p:cNvSpPr>
          <p:nvPr>
            <p:ph type="body" sz="quarter" idx="12"/>
          </p:nvPr>
        </p:nvSpPr>
        <p:spPr>
          <a:xfrm>
            <a:off x="720000" y="1837209"/>
            <a:ext cx="5199862" cy="1584176"/>
          </a:xfrm>
        </p:spPr>
        <p:txBody>
          <a:bodyPr/>
          <a:lstStyle/>
          <a:p>
            <a:r>
              <a:rPr lang="ru-RU" sz="3200" dirty="0"/>
              <a:t>Международные  проекты</a:t>
            </a:r>
          </a:p>
        </p:txBody>
      </p:sp>
      <p:cxnSp>
        <p:nvCxnSpPr>
          <p:cNvPr id="30" name="Прямая соединительная линия 29"/>
          <p:cNvCxnSpPr/>
          <p:nvPr/>
        </p:nvCxnSpPr>
        <p:spPr>
          <a:xfrm>
            <a:off x="5739842" y="2701305"/>
            <a:ext cx="7200000"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3" name="Picture 2" descr="\\mddoor\design\Петровакс\#Дизайн внутренних материалов\Презентация\from client\для презентации от К\Pfizer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106" y="3403567"/>
            <a:ext cx="1337736" cy="7917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podegiki.ru/images/u/clients/1508/boehringe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86" t="27554" r="9986" b="27554"/>
          <a:stretch/>
        </p:blipFill>
        <p:spPr bwMode="auto">
          <a:xfrm>
            <a:off x="5901014" y="5185581"/>
            <a:ext cx="2053920" cy="11521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Текст 16"/>
          <p:cNvSpPr>
            <a:spLocks noGrp="1"/>
          </p:cNvSpPr>
          <p:nvPr>
            <p:ph type="body" sz="quarter" idx="28"/>
          </p:nvPr>
        </p:nvSpPr>
        <p:spPr>
          <a:xfrm>
            <a:off x="8260122" y="1071993"/>
            <a:ext cx="4968552" cy="1341280"/>
          </a:xfrm>
        </p:spPr>
        <p:txBody>
          <a:bodyPr/>
          <a:lstStyle/>
          <a:p>
            <a:pPr marL="171450" indent="-171450">
              <a:lnSpc>
                <a:spcPct val="85000"/>
              </a:lnSpc>
              <a:spcBef>
                <a:spcPts val="300"/>
              </a:spcBef>
              <a:buClr>
                <a:schemeClr val="accent5"/>
              </a:buClr>
              <a:buFont typeface="Verdana" panose="020B0604030504040204" pitchFamily="34" charset="0"/>
              <a:buChar char="–"/>
            </a:pPr>
            <a:r>
              <a:rPr lang="ru-RU" sz="1050" dirty="0" smtClean="0"/>
              <a:t>Строительство </a:t>
            </a:r>
            <a:r>
              <a:rPr lang="ru-RU" sz="1050" dirty="0"/>
              <a:t>завода по стандартам GMP</a:t>
            </a:r>
          </a:p>
          <a:p>
            <a:pPr marL="171450" indent="-171450">
              <a:lnSpc>
                <a:spcPct val="85000"/>
              </a:lnSpc>
              <a:spcBef>
                <a:spcPts val="300"/>
              </a:spcBef>
              <a:buClr>
                <a:schemeClr val="accent5"/>
              </a:buClr>
              <a:buFont typeface="Verdana" panose="020B0604030504040204" pitchFamily="34" charset="0"/>
              <a:buChar char="–"/>
            </a:pPr>
            <a:r>
              <a:rPr lang="ru-RU" sz="1050" dirty="0" smtClean="0"/>
              <a:t>Подготовка </a:t>
            </a:r>
            <a:r>
              <a:rPr lang="ru-RU" sz="1050" dirty="0"/>
              <a:t>персонала и внедрение культуры </a:t>
            </a:r>
            <a:r>
              <a:rPr lang="ru-RU" sz="1050" dirty="0" smtClean="0"/>
              <a:t>производства </a:t>
            </a:r>
            <a:r>
              <a:rPr lang="ru-RU" sz="1050" dirty="0"/>
              <a:t>GMP для стерильного </a:t>
            </a:r>
            <a:r>
              <a:rPr lang="ru-RU" sz="1050" dirty="0" smtClean="0"/>
              <a:t>производства вакцин.</a:t>
            </a:r>
            <a:endParaRPr lang="ru-RU" sz="1050" dirty="0"/>
          </a:p>
          <a:p>
            <a:pPr marL="171450" indent="-171450">
              <a:lnSpc>
                <a:spcPct val="85000"/>
              </a:lnSpc>
              <a:spcBef>
                <a:spcPts val="300"/>
              </a:spcBef>
              <a:buClr>
                <a:schemeClr val="accent5"/>
              </a:buClr>
              <a:buFont typeface="Verdana" panose="020B0604030504040204" pitchFamily="34" charset="0"/>
              <a:buChar char="–"/>
            </a:pPr>
            <a:r>
              <a:rPr lang="ru-RU" sz="1050" dirty="0" smtClean="0"/>
              <a:t>Выпуск </a:t>
            </a:r>
            <a:r>
              <a:rPr lang="ru-RU" sz="1050" dirty="0"/>
              <a:t>первой российской вакцины Гриппол плюс </a:t>
            </a:r>
            <a:r>
              <a:rPr lang="en-US" sz="1050" dirty="0" smtClean="0"/>
              <a:t/>
            </a:r>
            <a:br>
              <a:rPr lang="en-US" sz="1050" dirty="0" smtClean="0"/>
            </a:br>
            <a:r>
              <a:rPr lang="ru-RU" sz="1050" dirty="0" smtClean="0"/>
              <a:t>в </a:t>
            </a:r>
            <a:r>
              <a:rPr lang="ru-RU" sz="1050" dirty="0"/>
              <a:t>одноразовых шприцах без ртуть содержащих </a:t>
            </a:r>
            <a:r>
              <a:rPr lang="ru-RU" sz="1050" dirty="0" smtClean="0"/>
              <a:t>консервантов.</a:t>
            </a:r>
          </a:p>
          <a:p>
            <a:pPr marL="171450" indent="-171450">
              <a:lnSpc>
                <a:spcPct val="85000"/>
              </a:lnSpc>
              <a:spcBef>
                <a:spcPts val="300"/>
              </a:spcBef>
              <a:buClr>
                <a:schemeClr val="accent5"/>
              </a:buClr>
              <a:buFont typeface="Verdana" panose="020B0604030504040204" pitchFamily="34" charset="0"/>
              <a:buChar char="–"/>
            </a:pPr>
            <a:r>
              <a:rPr lang="ru-RU" sz="1050" dirty="0"/>
              <a:t>За годы успешного применения вакцины Гриппол® плюс, в том числе в рамках НКПП РФ, а также в странах ЕАЭС и Иране, привито более 120 млн человек.</a:t>
            </a:r>
          </a:p>
          <a:p>
            <a:pPr>
              <a:lnSpc>
                <a:spcPct val="85000"/>
              </a:lnSpc>
              <a:spcBef>
                <a:spcPts val="300"/>
              </a:spcBef>
              <a:buClr>
                <a:schemeClr val="accent5"/>
              </a:buClr>
            </a:pPr>
            <a:r>
              <a:rPr lang="en-US" sz="1050" dirty="0" smtClean="0"/>
              <a:t/>
            </a:r>
            <a:br>
              <a:rPr lang="en-US" sz="1050" dirty="0" smtClean="0"/>
            </a:br>
            <a:endParaRPr lang="ru-RU" sz="1050" dirty="0"/>
          </a:p>
        </p:txBody>
      </p:sp>
      <p:sp>
        <p:nvSpPr>
          <p:cNvPr id="41" name="Прямоугольник 40"/>
          <p:cNvSpPr/>
          <p:nvPr/>
        </p:nvSpPr>
        <p:spPr>
          <a:xfrm>
            <a:off x="8440142" y="425038"/>
            <a:ext cx="4788532" cy="590931"/>
          </a:xfrm>
          <a:prstGeom prst="rect">
            <a:avLst/>
          </a:prstGeom>
        </p:spPr>
        <p:txBody>
          <a:bodyPr wrap="square">
            <a:spAutoFit/>
          </a:bodyPr>
          <a:lstStyle/>
          <a:p>
            <a:pPr>
              <a:lnSpc>
                <a:spcPct val="90000"/>
              </a:lnSpc>
              <a:spcBef>
                <a:spcPct val="0"/>
              </a:spcBef>
            </a:pPr>
            <a:r>
              <a:rPr lang="ru-RU" altLang="ru-RU" sz="1200" b="1" dirty="0">
                <a:solidFill>
                  <a:srgbClr val="00587C"/>
                </a:solidFill>
                <a:cs typeface="Arial" charset="0"/>
              </a:rPr>
              <a:t>Уникальный биотехнологический проект </a:t>
            </a:r>
            <a:r>
              <a:rPr lang="en-US" altLang="ru-RU" sz="1200" b="1" dirty="0" smtClean="0">
                <a:solidFill>
                  <a:srgbClr val="00587C"/>
                </a:solidFill>
                <a:cs typeface="Arial" charset="0"/>
              </a:rPr>
              <a:t/>
            </a:r>
            <a:br>
              <a:rPr lang="en-US" altLang="ru-RU" sz="1200" b="1" dirty="0" smtClean="0">
                <a:solidFill>
                  <a:srgbClr val="00587C"/>
                </a:solidFill>
                <a:cs typeface="Arial" charset="0"/>
              </a:rPr>
            </a:br>
            <a:r>
              <a:rPr lang="ru-RU" altLang="ru-RU" sz="1200" b="1" dirty="0" smtClean="0">
                <a:solidFill>
                  <a:srgbClr val="00587C"/>
                </a:solidFill>
                <a:cs typeface="Arial" charset="0"/>
              </a:rPr>
              <a:t>в </a:t>
            </a:r>
            <a:r>
              <a:rPr lang="ru-RU" altLang="ru-RU" sz="1200" b="1" dirty="0">
                <a:solidFill>
                  <a:srgbClr val="00587C"/>
                </a:solidFill>
                <a:cs typeface="Arial" charset="0"/>
              </a:rPr>
              <a:t>научной и производственной сферах </a:t>
            </a:r>
            <a:r>
              <a:rPr lang="en-US" altLang="ru-RU" sz="1200" b="1" dirty="0" smtClean="0">
                <a:solidFill>
                  <a:srgbClr val="00587C"/>
                </a:solidFill>
                <a:cs typeface="Arial" charset="0"/>
              </a:rPr>
              <a:t/>
            </a:r>
            <a:br>
              <a:rPr lang="en-US" altLang="ru-RU" sz="1200" b="1" dirty="0" smtClean="0">
                <a:solidFill>
                  <a:srgbClr val="00587C"/>
                </a:solidFill>
                <a:cs typeface="Arial" charset="0"/>
              </a:rPr>
            </a:br>
            <a:r>
              <a:rPr lang="ru-RU" altLang="ru-RU" sz="1200" b="1" dirty="0" smtClean="0">
                <a:solidFill>
                  <a:srgbClr val="00587C"/>
                </a:solidFill>
                <a:cs typeface="Arial" charset="0"/>
              </a:rPr>
              <a:t>для </a:t>
            </a:r>
            <a:r>
              <a:rPr lang="ru-RU" altLang="ru-RU" sz="1200" b="1" dirty="0">
                <a:solidFill>
                  <a:srgbClr val="00587C"/>
                </a:solidFill>
                <a:cs typeface="Arial" charset="0"/>
              </a:rPr>
              <a:t>российского рынка </a:t>
            </a:r>
          </a:p>
        </p:txBody>
      </p:sp>
      <p:sp>
        <p:nvSpPr>
          <p:cNvPr id="42" name="Текст 16"/>
          <p:cNvSpPr>
            <a:spLocks noGrp="1"/>
          </p:cNvSpPr>
          <p:nvPr>
            <p:ph type="body" sz="quarter" idx="28"/>
          </p:nvPr>
        </p:nvSpPr>
        <p:spPr>
          <a:xfrm>
            <a:off x="8260122" y="3565401"/>
            <a:ext cx="4932548" cy="1197264"/>
          </a:xfrm>
        </p:spPr>
        <p:txBody>
          <a:bodyPr/>
          <a:lstStyle/>
          <a:p>
            <a:pPr marL="171450" indent="-171450">
              <a:spcBef>
                <a:spcPts val="600"/>
              </a:spcBef>
              <a:buClr>
                <a:schemeClr val="accent5"/>
              </a:buClr>
              <a:buFont typeface="Verdana" panose="020B0604030504040204" pitchFamily="34" charset="0"/>
              <a:buChar char="–"/>
            </a:pPr>
            <a:r>
              <a:rPr lang="ru-RU" sz="1050" dirty="0"/>
              <a:t>Локализация в России по технологии полного цикла производства, контроля и обеспечения качества </a:t>
            </a:r>
            <a:r>
              <a:rPr lang="ru-RU" sz="1050" dirty="0" smtClean="0"/>
              <a:t/>
            </a:r>
            <a:br>
              <a:rPr lang="ru-RU" sz="1050" dirty="0" smtClean="0"/>
            </a:br>
            <a:r>
              <a:rPr lang="ru-RU" sz="1050" dirty="0" smtClean="0"/>
              <a:t>13-валентной </a:t>
            </a:r>
            <a:r>
              <a:rPr lang="ru-RU" sz="1050" dirty="0"/>
              <a:t>конъюгированной пневмококковой вакцины </a:t>
            </a:r>
            <a:r>
              <a:rPr lang="ru-RU" sz="1050" dirty="0" err="1"/>
              <a:t>Превенар</a:t>
            </a:r>
            <a:r>
              <a:rPr lang="ru-RU" sz="1050" dirty="0"/>
              <a:t>® 13 согласно международным правилам GMP.</a:t>
            </a:r>
          </a:p>
          <a:p>
            <a:pPr marL="171450" indent="-171450">
              <a:spcBef>
                <a:spcPts val="600"/>
              </a:spcBef>
              <a:buClr>
                <a:schemeClr val="accent5"/>
              </a:buClr>
              <a:buFont typeface="Verdana" panose="020B0604030504040204" pitchFamily="34" charset="0"/>
              <a:buChar char="–"/>
            </a:pPr>
            <a:r>
              <a:rPr lang="ru-RU" sz="1050" dirty="0" smtClean="0"/>
              <a:t>С </a:t>
            </a:r>
            <a:r>
              <a:rPr lang="ru-RU" sz="1050" dirty="0"/>
              <a:t>2014 года </a:t>
            </a:r>
            <a:r>
              <a:rPr lang="ru-RU" sz="1050" dirty="0" smtClean="0"/>
              <a:t>поставляется </a:t>
            </a:r>
            <a:r>
              <a:rPr lang="ru-RU" sz="1050" dirty="0"/>
              <a:t>для </a:t>
            </a:r>
            <a:r>
              <a:rPr lang="ru-RU" sz="1050" dirty="0" smtClean="0"/>
              <a:t>НКПП </a:t>
            </a:r>
            <a:r>
              <a:rPr lang="ru-RU" sz="1050" dirty="0"/>
              <a:t>РФ. За </a:t>
            </a:r>
            <a:r>
              <a:rPr lang="ru-RU" sz="1050" dirty="0" smtClean="0"/>
              <a:t>шесть лет </a:t>
            </a:r>
            <a:r>
              <a:rPr lang="ru-RU" sz="1050" dirty="0"/>
              <a:t>объем поставок пневмококковой вакцины составил </a:t>
            </a:r>
            <a:r>
              <a:rPr lang="ru-RU" sz="1050" dirty="0" smtClean="0"/>
              <a:t>более 22  </a:t>
            </a:r>
            <a:r>
              <a:rPr lang="ru-RU" sz="1050" dirty="0"/>
              <a:t>млн доз.</a:t>
            </a:r>
          </a:p>
          <a:p>
            <a:pPr marL="171450" indent="-171450">
              <a:spcBef>
                <a:spcPts val="600"/>
              </a:spcBef>
              <a:buClr>
                <a:schemeClr val="accent5"/>
              </a:buClr>
              <a:buFont typeface="Verdana" panose="020B0604030504040204" pitchFamily="34" charset="0"/>
              <a:buChar char="–"/>
            </a:pPr>
            <a:r>
              <a:rPr lang="ru-RU" sz="1050" dirty="0"/>
              <a:t>Потенциал производства для зарубежных рынков</a:t>
            </a:r>
          </a:p>
        </p:txBody>
      </p:sp>
      <p:sp>
        <p:nvSpPr>
          <p:cNvPr id="44" name="Прямоугольник 43"/>
          <p:cNvSpPr/>
          <p:nvPr/>
        </p:nvSpPr>
        <p:spPr>
          <a:xfrm>
            <a:off x="8440142" y="2917329"/>
            <a:ext cx="4644516" cy="590931"/>
          </a:xfrm>
          <a:prstGeom prst="rect">
            <a:avLst/>
          </a:prstGeom>
        </p:spPr>
        <p:txBody>
          <a:bodyPr wrap="square">
            <a:spAutoFit/>
          </a:bodyPr>
          <a:lstStyle/>
          <a:p>
            <a:pPr>
              <a:lnSpc>
                <a:spcPct val="90000"/>
              </a:lnSpc>
              <a:spcBef>
                <a:spcPct val="0"/>
              </a:spcBef>
            </a:pPr>
            <a:r>
              <a:rPr lang="ru-RU" altLang="ru-RU" sz="1200" b="1" dirty="0">
                <a:solidFill>
                  <a:srgbClr val="00587C"/>
                </a:solidFill>
                <a:cs typeface="Arial" charset="0"/>
              </a:rPr>
              <a:t>Локализация в России иммунобиологических продуктов с переносом инновационных технологий производства полного цикла</a:t>
            </a:r>
          </a:p>
        </p:txBody>
      </p:sp>
      <p:sp>
        <p:nvSpPr>
          <p:cNvPr id="45" name="Текст 16"/>
          <p:cNvSpPr>
            <a:spLocks noGrp="1"/>
          </p:cNvSpPr>
          <p:nvPr>
            <p:ph type="body" sz="quarter" idx="28"/>
          </p:nvPr>
        </p:nvSpPr>
        <p:spPr>
          <a:xfrm>
            <a:off x="8260122" y="5796000"/>
            <a:ext cx="5004556" cy="817748"/>
          </a:xfrm>
        </p:spPr>
        <p:txBody>
          <a:bodyPr/>
          <a:lstStyle/>
          <a:p>
            <a:pPr marL="171450" indent="-171450">
              <a:spcBef>
                <a:spcPts val="600"/>
              </a:spcBef>
              <a:buClr>
                <a:schemeClr val="accent5"/>
              </a:buClr>
              <a:buFont typeface="Verdana" panose="020B0604030504040204" pitchFamily="34" charset="0"/>
              <a:buChar char="–"/>
            </a:pPr>
            <a:r>
              <a:rPr lang="ru-RU" sz="1050" dirty="0" smtClean="0"/>
              <a:t>«Петровакс» – </a:t>
            </a:r>
            <a:r>
              <a:rPr lang="ru-RU" sz="1050" dirty="0"/>
              <a:t>вторая в мире площадка, производящая инновационные </a:t>
            </a:r>
            <a:r>
              <a:rPr lang="ru-RU" sz="1050" dirty="0" err="1"/>
              <a:t>тромболитики</a:t>
            </a:r>
            <a:r>
              <a:rPr lang="ru-RU" sz="1050" dirty="0"/>
              <a:t> </a:t>
            </a:r>
            <a:r>
              <a:rPr lang="ru-RU" sz="1050" dirty="0" err="1" smtClean="0"/>
              <a:t>Берингер</a:t>
            </a:r>
            <a:r>
              <a:rPr lang="ru-RU" sz="1050" dirty="0" smtClean="0"/>
              <a:t> </a:t>
            </a:r>
            <a:r>
              <a:rPr lang="ru-RU" sz="1050" dirty="0" err="1"/>
              <a:t>Ингельхайм</a:t>
            </a:r>
            <a:r>
              <a:rPr lang="ru-RU" sz="1050" dirty="0"/>
              <a:t>.</a:t>
            </a:r>
          </a:p>
          <a:p>
            <a:pPr marL="171450" indent="-171450">
              <a:spcBef>
                <a:spcPts val="600"/>
              </a:spcBef>
              <a:buClr>
                <a:schemeClr val="accent5"/>
              </a:buClr>
              <a:buFont typeface="Verdana" panose="020B0604030504040204" pitchFamily="34" charset="0"/>
              <a:buChar char="–"/>
            </a:pPr>
            <a:r>
              <a:rPr lang="ru-RU" sz="1050" dirty="0" smtClean="0"/>
              <a:t>Мощности  </a:t>
            </a:r>
            <a:r>
              <a:rPr lang="ru-RU" sz="1050" dirty="0"/>
              <a:t>производственного  комплекса  смогут полностью  удовлетворить  потребности  российских пациентов в данных ЛС.</a:t>
            </a:r>
          </a:p>
          <a:p>
            <a:pPr marL="171450" indent="-171450">
              <a:spcBef>
                <a:spcPts val="600"/>
              </a:spcBef>
              <a:buClr>
                <a:schemeClr val="accent5"/>
              </a:buClr>
              <a:buFont typeface="Verdana" panose="020B0604030504040204" pitchFamily="34" charset="0"/>
              <a:buChar char="–"/>
            </a:pPr>
            <a:r>
              <a:rPr lang="ru-RU" sz="1050" dirty="0" smtClean="0"/>
              <a:t>2017г</a:t>
            </a:r>
            <a:r>
              <a:rPr lang="ru-RU" sz="1050" dirty="0"/>
              <a:t>. – выпуск первых коммерческих </a:t>
            </a:r>
            <a:r>
              <a:rPr lang="ru-RU" sz="1050" dirty="0" smtClean="0"/>
              <a:t>серий.</a:t>
            </a:r>
            <a:endParaRPr lang="ru-RU" sz="1050" dirty="0"/>
          </a:p>
          <a:p>
            <a:pPr marL="171450" indent="-171450">
              <a:spcBef>
                <a:spcPts val="600"/>
              </a:spcBef>
              <a:buClr>
                <a:schemeClr val="accent5"/>
              </a:buClr>
              <a:buFont typeface="Verdana" panose="020B0604030504040204" pitchFamily="34" charset="0"/>
              <a:buChar char="–"/>
            </a:pPr>
            <a:r>
              <a:rPr lang="ru-RU" sz="1050" dirty="0" smtClean="0"/>
              <a:t>2019г.– </a:t>
            </a:r>
            <a:r>
              <a:rPr lang="ru-RU" sz="1050" dirty="0"/>
              <a:t>полный цикл производства ЛС</a:t>
            </a:r>
          </a:p>
        </p:txBody>
      </p:sp>
      <p:sp>
        <p:nvSpPr>
          <p:cNvPr id="50" name="Прямоугольник 49"/>
          <p:cNvSpPr/>
          <p:nvPr/>
        </p:nvSpPr>
        <p:spPr>
          <a:xfrm>
            <a:off x="8440142" y="5148000"/>
            <a:ext cx="4896544" cy="590931"/>
          </a:xfrm>
          <a:prstGeom prst="rect">
            <a:avLst/>
          </a:prstGeom>
        </p:spPr>
        <p:txBody>
          <a:bodyPr wrap="square">
            <a:spAutoFit/>
          </a:bodyPr>
          <a:lstStyle/>
          <a:p>
            <a:pPr>
              <a:lnSpc>
                <a:spcPct val="90000"/>
              </a:lnSpc>
              <a:spcBef>
                <a:spcPct val="0"/>
              </a:spcBef>
            </a:pPr>
            <a:r>
              <a:rPr lang="ru-RU" altLang="ru-RU" sz="1200" b="1" dirty="0">
                <a:solidFill>
                  <a:srgbClr val="00587C"/>
                </a:solidFill>
                <a:cs typeface="Arial" charset="0"/>
              </a:rPr>
              <a:t>Локализация производства полного цикла препаратов </a:t>
            </a:r>
            <a:r>
              <a:rPr lang="ru-RU" altLang="ru-RU" sz="1200" b="1" dirty="0" smtClean="0">
                <a:solidFill>
                  <a:srgbClr val="00587C"/>
                </a:solidFill>
                <a:cs typeface="Arial" charset="0"/>
              </a:rPr>
              <a:t>для </a:t>
            </a:r>
            <a:r>
              <a:rPr lang="ru-RU" altLang="ru-RU" sz="1200" b="1" dirty="0">
                <a:solidFill>
                  <a:srgbClr val="00587C"/>
                </a:solidFill>
                <a:cs typeface="Arial" charset="0"/>
              </a:rPr>
              <a:t>лечения сердечно-сосудистых </a:t>
            </a:r>
            <a:r>
              <a:rPr lang="ru-RU" altLang="ru-RU" sz="1200" b="1" dirty="0" smtClean="0">
                <a:solidFill>
                  <a:srgbClr val="00587C"/>
                </a:solidFill>
                <a:cs typeface="Arial" charset="0"/>
              </a:rPr>
              <a:t>заболеваний</a:t>
            </a:r>
            <a:endParaRPr lang="ru-RU" altLang="ru-RU" sz="1200" b="1" dirty="0">
              <a:solidFill>
                <a:srgbClr val="00587C"/>
              </a:solidFill>
              <a:cs typeface="Arial" charset="0"/>
            </a:endParaRPr>
          </a:p>
        </p:txBody>
      </p:sp>
      <p:pic>
        <p:nvPicPr>
          <p:cNvPr id="1026" name="Picture 2" descr="C:\Users\O.Muminova\Desktop\Abbot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6462" y="959860"/>
            <a:ext cx="1003024" cy="1142631"/>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sz="quarter" idx="21"/>
          </p:nvPr>
        </p:nvSpPr>
        <p:spPr>
          <a:xfrm>
            <a:off x="843298" y="833804"/>
            <a:ext cx="756084" cy="530647"/>
          </a:xfrm>
        </p:spPr>
        <p:txBody>
          <a:bodyPr/>
          <a:lstStyle/>
          <a:p>
            <a:r>
              <a:rPr lang="ru-RU" dirty="0" smtClean="0"/>
              <a:t>09</a:t>
            </a:r>
            <a:endParaRPr lang="ru-RU" dirty="0"/>
          </a:p>
        </p:txBody>
      </p:sp>
    </p:spTree>
    <p:extLst>
      <p:ext uri="{BB962C8B-B14F-4D97-AF65-F5344CB8AC3E}">
        <p14:creationId xmlns:p14="http://schemas.microsoft.com/office/powerpoint/2010/main" val="614161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Другая 2">
      <a:dk1>
        <a:sysClr val="windowText" lastClr="000000"/>
      </a:dk1>
      <a:lt1>
        <a:sysClr val="window" lastClr="FFFFFF"/>
      </a:lt1>
      <a:dk2>
        <a:srgbClr val="1F497D"/>
      </a:dk2>
      <a:lt2>
        <a:srgbClr val="EEECE1"/>
      </a:lt2>
      <a:accent1>
        <a:srgbClr val="034EA2"/>
      </a:accent1>
      <a:accent2>
        <a:srgbClr val="2C77BD"/>
      </a:accent2>
      <a:accent3>
        <a:srgbClr val="DCDDDE"/>
      </a:accent3>
      <a:accent4>
        <a:srgbClr val="FF0000"/>
      </a:accent4>
      <a:accent5>
        <a:srgbClr val="00B0F0"/>
      </a:accent5>
      <a:accent6>
        <a:srgbClr val="F79646"/>
      </a:accent6>
      <a:hlink>
        <a:srgbClr val="0000FF"/>
      </a:hlink>
      <a:folHlink>
        <a:srgbClr val="800080"/>
      </a:folHlink>
    </a:clrScheme>
    <a:fontScheme name="Другая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3955</TotalTime>
  <Words>861</Words>
  <Application>Microsoft Office PowerPoint</Application>
  <PresentationFormat>Произвольный</PresentationFormat>
  <Paragraphs>186</Paragraphs>
  <Slides>10</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Tahoma</vt:lpstr>
      <vt:lpstr>Verdana</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O.Muminova</dc:creator>
  <cp:lastModifiedBy>Емцова Анна Павловна</cp:lastModifiedBy>
  <cp:revision>361</cp:revision>
  <cp:lastPrinted>2019-09-05T09:35:24Z</cp:lastPrinted>
  <dcterms:created xsi:type="dcterms:W3CDTF">2018-02-06T17:54:28Z</dcterms:created>
  <dcterms:modified xsi:type="dcterms:W3CDTF">2020-07-15T17:38:41Z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2018-02-06T00:00:00Z</vt:filetime>
  </property>
  <property fmtid="{D5CDD505-2E9C-101B-9397-08002B2CF9AE}" pid="3" name="LastSaved">
    <vt:filetime>2018-02-06T00:00:00Z</vt:filetime>
  </property>
</Properties>
</file>